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ebp" ContentType="image/webp"/>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media/image42.jpg" ContentType="image/pn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6" r:id="rId1"/>
    <p:sldMasterId id="2147483738" r:id="rId2"/>
  </p:sldMasterIdLst>
  <p:notesMasterIdLst>
    <p:notesMasterId r:id="rId108"/>
  </p:notesMasterIdLst>
  <p:sldIdLst>
    <p:sldId id="256" r:id="rId3"/>
    <p:sldId id="277" r:id="rId4"/>
    <p:sldId id="291" r:id="rId5"/>
    <p:sldId id="259" r:id="rId6"/>
    <p:sldId id="272" r:id="rId7"/>
    <p:sldId id="274" r:id="rId8"/>
    <p:sldId id="273" r:id="rId9"/>
    <p:sldId id="260" r:id="rId10"/>
    <p:sldId id="269" r:id="rId11"/>
    <p:sldId id="265" r:id="rId12"/>
    <p:sldId id="270" r:id="rId13"/>
    <p:sldId id="261" r:id="rId14"/>
    <p:sldId id="262" r:id="rId15"/>
    <p:sldId id="263" r:id="rId16"/>
    <p:sldId id="264" r:id="rId17"/>
    <p:sldId id="267" r:id="rId18"/>
    <p:sldId id="268" r:id="rId19"/>
    <p:sldId id="271" r:id="rId20"/>
    <p:sldId id="280" r:id="rId21"/>
    <p:sldId id="257" r:id="rId22"/>
    <p:sldId id="281" r:id="rId23"/>
    <p:sldId id="282" r:id="rId24"/>
    <p:sldId id="283" r:id="rId25"/>
    <p:sldId id="284" r:id="rId26"/>
    <p:sldId id="285" r:id="rId27"/>
    <p:sldId id="286" r:id="rId28"/>
    <p:sldId id="266" r:id="rId29"/>
    <p:sldId id="287" r:id="rId30"/>
    <p:sldId id="278" r:id="rId31"/>
    <p:sldId id="288" r:id="rId32"/>
    <p:sldId id="289" r:id="rId33"/>
    <p:sldId id="290" r:id="rId34"/>
    <p:sldId id="292" r:id="rId35"/>
    <p:sldId id="293" r:id="rId36"/>
    <p:sldId id="294" r:id="rId37"/>
    <p:sldId id="295" r:id="rId38"/>
    <p:sldId id="296" r:id="rId39"/>
    <p:sldId id="297" r:id="rId40"/>
    <p:sldId id="275" r:id="rId41"/>
    <p:sldId id="298" r:id="rId42"/>
    <p:sldId id="299" r:id="rId43"/>
    <p:sldId id="300" r:id="rId44"/>
    <p:sldId id="279" r:id="rId45"/>
    <p:sldId id="301" r:id="rId46"/>
    <p:sldId id="302" r:id="rId47"/>
    <p:sldId id="303" r:id="rId48"/>
    <p:sldId id="304" r:id="rId49"/>
    <p:sldId id="305" r:id="rId50"/>
    <p:sldId id="306" r:id="rId51"/>
    <p:sldId id="307" r:id="rId52"/>
    <p:sldId id="308" r:id="rId53"/>
    <p:sldId id="309" r:id="rId54"/>
    <p:sldId id="310" r:id="rId55"/>
    <p:sldId id="311" r:id="rId56"/>
    <p:sldId id="312" r:id="rId57"/>
    <p:sldId id="313" r:id="rId58"/>
    <p:sldId id="314" r:id="rId59"/>
    <p:sldId id="315" r:id="rId60"/>
    <p:sldId id="316" r:id="rId61"/>
    <p:sldId id="346" r:id="rId62"/>
    <p:sldId id="347" r:id="rId63"/>
    <p:sldId id="348" r:id="rId64"/>
    <p:sldId id="349" r:id="rId65"/>
    <p:sldId id="350" r:id="rId66"/>
    <p:sldId id="351" r:id="rId67"/>
    <p:sldId id="352" r:id="rId68"/>
    <p:sldId id="353" r:id="rId69"/>
    <p:sldId id="358" r:id="rId70"/>
    <p:sldId id="354" r:id="rId71"/>
    <p:sldId id="355" r:id="rId72"/>
    <p:sldId id="356" r:id="rId73"/>
    <p:sldId id="357" r:id="rId74"/>
    <p:sldId id="317" r:id="rId75"/>
    <p:sldId id="318" r:id="rId76"/>
    <p:sldId id="319" r:id="rId77"/>
    <p:sldId id="320" r:id="rId78"/>
    <p:sldId id="321" r:id="rId79"/>
    <p:sldId id="322" r:id="rId80"/>
    <p:sldId id="359" r:id="rId81"/>
    <p:sldId id="360" r:id="rId82"/>
    <p:sldId id="323" r:id="rId83"/>
    <p:sldId id="324" r:id="rId84"/>
    <p:sldId id="258" r:id="rId85"/>
    <p:sldId id="325" r:id="rId86"/>
    <p:sldId id="326" r:id="rId87"/>
    <p:sldId id="327" r:id="rId88"/>
    <p:sldId id="328" r:id="rId89"/>
    <p:sldId id="329" r:id="rId90"/>
    <p:sldId id="330" r:id="rId91"/>
    <p:sldId id="331" r:id="rId92"/>
    <p:sldId id="332" r:id="rId93"/>
    <p:sldId id="333" r:id="rId94"/>
    <p:sldId id="334" r:id="rId95"/>
    <p:sldId id="335" r:id="rId96"/>
    <p:sldId id="336" r:id="rId97"/>
    <p:sldId id="337" r:id="rId98"/>
    <p:sldId id="338" r:id="rId99"/>
    <p:sldId id="339" r:id="rId100"/>
    <p:sldId id="340" r:id="rId101"/>
    <p:sldId id="341" r:id="rId102"/>
    <p:sldId id="342" r:id="rId103"/>
    <p:sldId id="343" r:id="rId104"/>
    <p:sldId id="344" r:id="rId105"/>
    <p:sldId id="345" r:id="rId106"/>
    <p:sldId id="276" r:id="rId10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109" d="100"/>
          <a:sy n="109" d="100"/>
        </p:scale>
        <p:origin x="672"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07" Type="http://schemas.openxmlformats.org/officeDocument/2006/relationships/slide" Target="slides/slide105.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slide" Target="slides/slide72.xml"/><Relationship Id="rId79" Type="http://schemas.openxmlformats.org/officeDocument/2006/relationships/slide" Target="slides/slide77.xml"/><Relationship Id="rId87" Type="http://schemas.openxmlformats.org/officeDocument/2006/relationships/slide" Target="slides/slide85.xml"/><Relationship Id="rId102" Type="http://schemas.openxmlformats.org/officeDocument/2006/relationships/slide" Target="slides/slide100.xml"/><Relationship Id="rId110" Type="http://schemas.openxmlformats.org/officeDocument/2006/relationships/viewProps" Target="viewProps.xml"/><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slide" Target="slides/slide80.xml"/><Relationship Id="rId90" Type="http://schemas.openxmlformats.org/officeDocument/2006/relationships/slide" Target="slides/slide88.xml"/><Relationship Id="rId95" Type="http://schemas.openxmlformats.org/officeDocument/2006/relationships/slide" Target="slides/slide93.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slide" Target="slides/slide83.xml"/><Relationship Id="rId93" Type="http://schemas.openxmlformats.org/officeDocument/2006/relationships/slide" Target="slides/slide91.xml"/><Relationship Id="rId98" Type="http://schemas.openxmlformats.org/officeDocument/2006/relationships/slide" Target="slides/slide9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103" Type="http://schemas.openxmlformats.org/officeDocument/2006/relationships/slide" Target="slides/slide101.xml"/><Relationship Id="rId108" Type="http://schemas.openxmlformats.org/officeDocument/2006/relationships/notesMaster" Target="notesMasters/notesMaster1.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slide" Target="slides/slide94.xml"/><Relationship Id="rId11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6" Type="http://schemas.openxmlformats.org/officeDocument/2006/relationships/slide" Target="slides/slide104.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presProps" Target="presProps.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31C5910-1233-4491-AE43-C2A3206E8E16}" type="datetimeFigureOut">
              <a:rPr lang="en-US" smtClean="0"/>
              <a:t>11/24/2023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32B524F-0061-41BE-9B7A-56A3A8514329}" type="slidenum">
              <a:rPr lang="en-US" smtClean="0"/>
              <a:t>‹#›</a:t>
            </a:fld>
            <a:endParaRPr lang="en-US"/>
          </a:p>
        </p:txBody>
      </p:sp>
    </p:spTree>
    <p:extLst>
      <p:ext uri="{BB962C8B-B14F-4D97-AF65-F5344CB8AC3E}">
        <p14:creationId xmlns:p14="http://schemas.microsoft.com/office/powerpoint/2010/main" val="12260949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CF3DB67-E7EB-4A38-8860-61AEE4F60170}" type="datetime1">
              <a:rPr lang="en-US" smtClean="0"/>
              <a:t>11/24/2023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5F1D94D-E39D-4060-8F8E-01EBC27FED6C}"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339570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981F6B9-CAC4-4C1E-B034-DC12D6DAA03C}" type="datetime1">
              <a:rPr lang="en-US" smtClean="0"/>
              <a:t>11/24/2023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5F1D94D-E39D-4060-8F8E-01EBC27FED6C}" type="slidenum">
              <a:rPr lang="en-US" smtClean="0"/>
              <a:t>‹#›</a:t>
            </a:fld>
            <a:endParaRPr lang="en-US"/>
          </a:p>
        </p:txBody>
      </p:sp>
    </p:spTree>
    <p:extLst>
      <p:ext uri="{BB962C8B-B14F-4D97-AF65-F5344CB8AC3E}">
        <p14:creationId xmlns:p14="http://schemas.microsoft.com/office/powerpoint/2010/main" val="24494295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F48C46F-8439-4DF5-A42C-9BE95B41F50B}" type="datetime1">
              <a:rPr lang="en-US" smtClean="0"/>
              <a:t>11/24/2023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5F1D94D-E39D-4060-8F8E-01EBC27FED6C}" type="slidenum">
              <a:rPr lang="en-US" smtClean="0"/>
              <a:t>‹#›</a:t>
            </a:fld>
            <a:endParaRPr lang="en-US"/>
          </a:p>
        </p:txBody>
      </p:sp>
    </p:spTree>
    <p:extLst>
      <p:ext uri="{BB962C8B-B14F-4D97-AF65-F5344CB8AC3E}">
        <p14:creationId xmlns:p14="http://schemas.microsoft.com/office/powerpoint/2010/main" val="5984866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42F6DDC-6894-4B6A-A05C-05FB9318E0E5}" type="datetime1">
              <a:rPr lang="en-US" smtClean="0"/>
              <a:t>11/24/2023</a:t>
            </a:fld>
            <a:endParaRPr lang="en-US"/>
          </a:p>
        </p:txBody>
      </p:sp>
      <p:sp>
        <p:nvSpPr>
          <p:cNvPr id="5" name="Footer Placeholder 4"/>
          <p:cNvSpPr>
            <a:spLocks noGrp="1"/>
          </p:cNvSpPr>
          <p:nvPr>
            <p:ph type="ftr" sz="quarter" idx="11"/>
          </p:nvPr>
        </p:nvSpPr>
        <p:spPr/>
        <p:txBody>
          <a:bodyPr/>
          <a:lstStyle/>
          <a:p>
            <a:r>
              <a:rPr lang="en-US"/>
              <a:t>© Ashna Nawar Ahmed</a:t>
            </a:r>
          </a:p>
        </p:txBody>
      </p:sp>
      <p:sp>
        <p:nvSpPr>
          <p:cNvPr id="6" name="Slide Number Placeholder 5"/>
          <p:cNvSpPr>
            <a:spLocks noGrp="1"/>
          </p:cNvSpPr>
          <p:nvPr>
            <p:ph type="sldNum" sz="quarter" idx="12"/>
          </p:nvPr>
        </p:nvSpPr>
        <p:spPr/>
        <p:txBody>
          <a:bodyPr/>
          <a:lstStyle/>
          <a:p>
            <a:fld id="{85F1D94D-E39D-4060-8F8E-01EBC27FED6C}"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4327420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62FC1E0-3EBF-466D-A23C-FDCDC7EDB9EA}" type="datetime1">
              <a:rPr lang="en-US" smtClean="0"/>
              <a:t>11/24/2023</a:t>
            </a:fld>
            <a:endParaRPr lang="en-US"/>
          </a:p>
        </p:txBody>
      </p:sp>
      <p:sp>
        <p:nvSpPr>
          <p:cNvPr id="5" name="Footer Placeholder 4"/>
          <p:cNvSpPr>
            <a:spLocks noGrp="1"/>
          </p:cNvSpPr>
          <p:nvPr>
            <p:ph type="ftr" sz="quarter" idx="11"/>
          </p:nvPr>
        </p:nvSpPr>
        <p:spPr/>
        <p:txBody>
          <a:bodyPr/>
          <a:lstStyle/>
          <a:p>
            <a:r>
              <a:rPr lang="en-US"/>
              <a:t>© Ashna Nawar Ahmed</a:t>
            </a:r>
          </a:p>
        </p:txBody>
      </p:sp>
      <p:sp>
        <p:nvSpPr>
          <p:cNvPr id="6" name="Slide Number Placeholder 5"/>
          <p:cNvSpPr>
            <a:spLocks noGrp="1"/>
          </p:cNvSpPr>
          <p:nvPr>
            <p:ph type="sldNum" sz="quarter" idx="12"/>
          </p:nvPr>
        </p:nvSpPr>
        <p:spPr/>
        <p:txBody>
          <a:bodyPr/>
          <a:lstStyle/>
          <a:p>
            <a:fld id="{85F1D94D-E39D-4060-8F8E-01EBC27FED6C}" type="slidenum">
              <a:rPr lang="en-US" smtClean="0"/>
              <a:t>‹#›</a:t>
            </a:fld>
            <a:endParaRPr lang="en-US"/>
          </a:p>
        </p:txBody>
      </p:sp>
    </p:spTree>
    <p:extLst>
      <p:ext uri="{BB962C8B-B14F-4D97-AF65-F5344CB8AC3E}">
        <p14:creationId xmlns:p14="http://schemas.microsoft.com/office/powerpoint/2010/main" val="338176209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67AAE7C-A0FD-4DC2-AFE3-54E91DF76FB9}" type="datetime1">
              <a:rPr lang="en-US" smtClean="0"/>
              <a:t>11/24/2023</a:t>
            </a:fld>
            <a:endParaRPr lang="en-US"/>
          </a:p>
        </p:txBody>
      </p:sp>
      <p:sp>
        <p:nvSpPr>
          <p:cNvPr id="5" name="Footer Placeholder 4"/>
          <p:cNvSpPr>
            <a:spLocks noGrp="1"/>
          </p:cNvSpPr>
          <p:nvPr>
            <p:ph type="ftr" sz="quarter" idx="11"/>
          </p:nvPr>
        </p:nvSpPr>
        <p:spPr/>
        <p:txBody>
          <a:bodyPr/>
          <a:lstStyle/>
          <a:p>
            <a:r>
              <a:rPr lang="en-US"/>
              <a:t>© Ashna Nawar Ahmed</a:t>
            </a:r>
          </a:p>
        </p:txBody>
      </p:sp>
      <p:sp>
        <p:nvSpPr>
          <p:cNvPr id="6" name="Slide Number Placeholder 5"/>
          <p:cNvSpPr>
            <a:spLocks noGrp="1"/>
          </p:cNvSpPr>
          <p:nvPr>
            <p:ph type="sldNum" sz="quarter" idx="12"/>
          </p:nvPr>
        </p:nvSpPr>
        <p:spPr/>
        <p:txBody>
          <a:bodyPr/>
          <a:lstStyle/>
          <a:p>
            <a:fld id="{85F1D94D-E39D-4060-8F8E-01EBC27FED6C}"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258105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8"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F7ECE91-8A31-4B1C-A0A8-A44AE18CB6CA}" type="datetime1">
              <a:rPr lang="en-US" smtClean="0"/>
              <a:t>11/24/2023</a:t>
            </a:fld>
            <a:endParaRPr lang="en-US"/>
          </a:p>
        </p:txBody>
      </p:sp>
      <p:sp>
        <p:nvSpPr>
          <p:cNvPr id="6" name="Footer Placeholder 5"/>
          <p:cNvSpPr>
            <a:spLocks noGrp="1"/>
          </p:cNvSpPr>
          <p:nvPr>
            <p:ph type="ftr" sz="quarter" idx="11"/>
          </p:nvPr>
        </p:nvSpPr>
        <p:spPr/>
        <p:txBody>
          <a:bodyPr/>
          <a:lstStyle/>
          <a:p>
            <a:r>
              <a:rPr lang="en-US"/>
              <a:t>© Ashna Nawar Ahmed</a:t>
            </a:r>
          </a:p>
        </p:txBody>
      </p:sp>
      <p:sp>
        <p:nvSpPr>
          <p:cNvPr id="7" name="Slide Number Placeholder 6"/>
          <p:cNvSpPr>
            <a:spLocks noGrp="1"/>
          </p:cNvSpPr>
          <p:nvPr>
            <p:ph type="sldNum" sz="quarter" idx="12"/>
          </p:nvPr>
        </p:nvSpPr>
        <p:spPr/>
        <p:txBody>
          <a:bodyPr/>
          <a:lstStyle/>
          <a:p>
            <a:fld id="{85F1D94D-E39D-4060-8F8E-01EBC27FED6C}" type="slidenum">
              <a:rPr lang="en-US" smtClean="0"/>
              <a:t>‹#›</a:t>
            </a:fld>
            <a:endParaRPr lang="en-US"/>
          </a:p>
        </p:txBody>
      </p:sp>
    </p:spTree>
    <p:extLst>
      <p:ext uri="{BB962C8B-B14F-4D97-AF65-F5344CB8AC3E}">
        <p14:creationId xmlns:p14="http://schemas.microsoft.com/office/powerpoint/2010/main" val="219311947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3108889-CCFE-48A4-9ED9-07B6F2CEFE44}" type="datetime1">
              <a:rPr lang="en-US" smtClean="0"/>
              <a:t>11/24/2023</a:t>
            </a:fld>
            <a:endParaRPr lang="en-US"/>
          </a:p>
        </p:txBody>
      </p:sp>
      <p:sp>
        <p:nvSpPr>
          <p:cNvPr id="8" name="Footer Placeholder 7"/>
          <p:cNvSpPr>
            <a:spLocks noGrp="1"/>
          </p:cNvSpPr>
          <p:nvPr>
            <p:ph type="ftr" sz="quarter" idx="11"/>
          </p:nvPr>
        </p:nvSpPr>
        <p:spPr/>
        <p:txBody>
          <a:bodyPr/>
          <a:lstStyle/>
          <a:p>
            <a:r>
              <a:rPr lang="en-US"/>
              <a:t>© Ashna Nawar Ahmed</a:t>
            </a:r>
          </a:p>
        </p:txBody>
      </p:sp>
      <p:sp>
        <p:nvSpPr>
          <p:cNvPr id="9" name="Slide Number Placeholder 8"/>
          <p:cNvSpPr>
            <a:spLocks noGrp="1"/>
          </p:cNvSpPr>
          <p:nvPr>
            <p:ph type="sldNum" sz="quarter" idx="12"/>
          </p:nvPr>
        </p:nvSpPr>
        <p:spPr/>
        <p:txBody>
          <a:bodyPr/>
          <a:lstStyle/>
          <a:p>
            <a:fld id="{85F1D94D-E39D-4060-8F8E-01EBC27FED6C}" type="slidenum">
              <a:rPr lang="en-US" smtClean="0"/>
              <a:t>‹#›</a:t>
            </a:fld>
            <a:endParaRPr lang="en-US"/>
          </a:p>
        </p:txBody>
      </p:sp>
    </p:spTree>
    <p:extLst>
      <p:ext uri="{BB962C8B-B14F-4D97-AF65-F5344CB8AC3E}">
        <p14:creationId xmlns:p14="http://schemas.microsoft.com/office/powerpoint/2010/main" val="399773745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909608A-00FF-4CA7-BB5A-8617187C77D9}" type="datetime1">
              <a:rPr lang="en-US" smtClean="0"/>
              <a:t>11/24/2023</a:t>
            </a:fld>
            <a:endParaRPr lang="en-US"/>
          </a:p>
        </p:txBody>
      </p:sp>
      <p:sp>
        <p:nvSpPr>
          <p:cNvPr id="4" name="Footer Placeholder 3"/>
          <p:cNvSpPr>
            <a:spLocks noGrp="1"/>
          </p:cNvSpPr>
          <p:nvPr>
            <p:ph type="ftr" sz="quarter" idx="11"/>
          </p:nvPr>
        </p:nvSpPr>
        <p:spPr/>
        <p:txBody>
          <a:bodyPr/>
          <a:lstStyle/>
          <a:p>
            <a:r>
              <a:rPr lang="en-US"/>
              <a:t>© Ashna Nawar Ahmed</a:t>
            </a:r>
          </a:p>
        </p:txBody>
      </p:sp>
      <p:sp>
        <p:nvSpPr>
          <p:cNvPr id="5" name="Slide Number Placeholder 4"/>
          <p:cNvSpPr>
            <a:spLocks noGrp="1"/>
          </p:cNvSpPr>
          <p:nvPr>
            <p:ph type="sldNum" sz="quarter" idx="12"/>
          </p:nvPr>
        </p:nvSpPr>
        <p:spPr/>
        <p:txBody>
          <a:bodyPr/>
          <a:lstStyle/>
          <a:p>
            <a:fld id="{85F1D94D-E39D-4060-8F8E-01EBC27FED6C}" type="slidenum">
              <a:rPr lang="en-US" smtClean="0"/>
              <a:t>‹#›</a:t>
            </a:fld>
            <a:endParaRPr lang="en-US"/>
          </a:p>
        </p:txBody>
      </p:sp>
    </p:spTree>
    <p:extLst>
      <p:ext uri="{BB962C8B-B14F-4D97-AF65-F5344CB8AC3E}">
        <p14:creationId xmlns:p14="http://schemas.microsoft.com/office/powerpoint/2010/main" val="198823483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90A86057-7369-454A-A916-6CCD59B3F135}" type="datetime1">
              <a:rPr lang="en-US" smtClean="0"/>
              <a:t>11/24/2023</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r>
              <a:rPr lang="en-US"/>
              <a:t>© Ashna Nawar Ahmed</a:t>
            </a:r>
          </a:p>
        </p:txBody>
      </p:sp>
      <p:sp>
        <p:nvSpPr>
          <p:cNvPr id="9" name="Slide Number Placeholder 8"/>
          <p:cNvSpPr>
            <a:spLocks noGrp="1"/>
          </p:cNvSpPr>
          <p:nvPr>
            <p:ph type="sldNum" sz="quarter" idx="12"/>
          </p:nvPr>
        </p:nvSpPr>
        <p:spPr/>
        <p:txBody>
          <a:bodyPr/>
          <a:lstStyle/>
          <a:p>
            <a:fld id="{85F1D94D-E39D-4060-8F8E-01EBC27FED6C}" type="slidenum">
              <a:rPr lang="en-US" smtClean="0"/>
              <a:t>‹#›</a:t>
            </a:fld>
            <a:endParaRPr lang="en-US"/>
          </a:p>
        </p:txBody>
      </p:sp>
    </p:spTree>
    <p:extLst>
      <p:ext uri="{BB962C8B-B14F-4D97-AF65-F5344CB8AC3E}">
        <p14:creationId xmlns:p14="http://schemas.microsoft.com/office/powerpoint/2010/main" val="303605991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532E83C0-BA59-444F-A240-BDED37330184}" type="datetime1">
              <a:rPr lang="en-US" smtClean="0"/>
              <a:t>11/24/2023</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r>
              <a:rPr lang="en-US"/>
              <a:t>© Ashna Nawar Ahmed</a:t>
            </a:r>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85F1D94D-E39D-4060-8F8E-01EBC27FED6C}" type="slidenum">
              <a:rPr lang="en-US" smtClean="0"/>
              <a:t>‹#›</a:t>
            </a:fld>
            <a:endParaRPr lang="en-US"/>
          </a:p>
        </p:txBody>
      </p:sp>
    </p:spTree>
    <p:extLst>
      <p:ext uri="{BB962C8B-B14F-4D97-AF65-F5344CB8AC3E}">
        <p14:creationId xmlns:p14="http://schemas.microsoft.com/office/powerpoint/2010/main" val="40460291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4AB69E8-6C34-4E96-B6EF-E21B5EC558C0}" type="datetime1">
              <a:rPr lang="en-US" smtClean="0"/>
              <a:t>11/24/2023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5F1D94D-E39D-4060-8F8E-01EBC27FED6C}" type="slidenum">
              <a:rPr lang="en-US" smtClean="0"/>
              <a:t>‹#›</a:t>
            </a:fld>
            <a:endParaRPr lang="en-US"/>
          </a:p>
        </p:txBody>
      </p:sp>
    </p:spTree>
    <p:extLst>
      <p:ext uri="{BB962C8B-B14F-4D97-AF65-F5344CB8AC3E}">
        <p14:creationId xmlns:p14="http://schemas.microsoft.com/office/powerpoint/2010/main" val="339443900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6696DBB-579B-4442-A785-42C58CA74655}" type="datetime1">
              <a:rPr lang="en-US" smtClean="0"/>
              <a:t>11/24/2023</a:t>
            </a:fld>
            <a:endParaRPr lang="en-US"/>
          </a:p>
        </p:txBody>
      </p:sp>
      <p:sp>
        <p:nvSpPr>
          <p:cNvPr id="6" name="Footer Placeholder 5"/>
          <p:cNvSpPr>
            <a:spLocks noGrp="1"/>
          </p:cNvSpPr>
          <p:nvPr>
            <p:ph type="ftr" sz="quarter" idx="11"/>
          </p:nvPr>
        </p:nvSpPr>
        <p:spPr/>
        <p:txBody>
          <a:bodyPr/>
          <a:lstStyle/>
          <a:p>
            <a:r>
              <a:rPr lang="en-US"/>
              <a:t>© Ashna Nawar Ahmed</a:t>
            </a:r>
          </a:p>
        </p:txBody>
      </p:sp>
      <p:sp>
        <p:nvSpPr>
          <p:cNvPr id="7" name="Slide Number Placeholder 6"/>
          <p:cNvSpPr>
            <a:spLocks noGrp="1"/>
          </p:cNvSpPr>
          <p:nvPr>
            <p:ph type="sldNum" sz="quarter" idx="12"/>
          </p:nvPr>
        </p:nvSpPr>
        <p:spPr/>
        <p:txBody>
          <a:bodyPr/>
          <a:lstStyle/>
          <a:p>
            <a:fld id="{85F1D94D-E39D-4060-8F8E-01EBC27FED6C}" type="slidenum">
              <a:rPr lang="en-US" smtClean="0"/>
              <a:t>‹#›</a:t>
            </a:fld>
            <a:endParaRPr lang="en-US"/>
          </a:p>
        </p:txBody>
      </p:sp>
    </p:spTree>
    <p:extLst>
      <p:ext uri="{BB962C8B-B14F-4D97-AF65-F5344CB8AC3E}">
        <p14:creationId xmlns:p14="http://schemas.microsoft.com/office/powerpoint/2010/main" val="356905044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E7C1142-A2BD-4E12-BB72-CA4EE76EF27E}" type="datetime1">
              <a:rPr lang="en-US" smtClean="0"/>
              <a:t>11/24/2023</a:t>
            </a:fld>
            <a:endParaRPr lang="en-US"/>
          </a:p>
        </p:txBody>
      </p:sp>
      <p:sp>
        <p:nvSpPr>
          <p:cNvPr id="5" name="Footer Placeholder 4"/>
          <p:cNvSpPr>
            <a:spLocks noGrp="1"/>
          </p:cNvSpPr>
          <p:nvPr>
            <p:ph type="ftr" sz="quarter" idx="11"/>
          </p:nvPr>
        </p:nvSpPr>
        <p:spPr/>
        <p:txBody>
          <a:bodyPr/>
          <a:lstStyle/>
          <a:p>
            <a:r>
              <a:rPr lang="en-US"/>
              <a:t>© Ashna Nawar Ahmed</a:t>
            </a:r>
          </a:p>
        </p:txBody>
      </p:sp>
      <p:sp>
        <p:nvSpPr>
          <p:cNvPr id="6" name="Slide Number Placeholder 5"/>
          <p:cNvSpPr>
            <a:spLocks noGrp="1"/>
          </p:cNvSpPr>
          <p:nvPr>
            <p:ph type="sldNum" sz="quarter" idx="12"/>
          </p:nvPr>
        </p:nvSpPr>
        <p:spPr/>
        <p:txBody>
          <a:bodyPr/>
          <a:lstStyle/>
          <a:p>
            <a:fld id="{85F1D94D-E39D-4060-8F8E-01EBC27FED6C}" type="slidenum">
              <a:rPr lang="en-US" smtClean="0"/>
              <a:t>‹#›</a:t>
            </a:fld>
            <a:endParaRPr lang="en-US"/>
          </a:p>
        </p:txBody>
      </p:sp>
    </p:spTree>
    <p:extLst>
      <p:ext uri="{BB962C8B-B14F-4D97-AF65-F5344CB8AC3E}">
        <p14:creationId xmlns:p14="http://schemas.microsoft.com/office/powerpoint/2010/main" val="149581678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EA71CDD-F5B6-4050-8293-6AC8ECDEFA81}" type="datetime1">
              <a:rPr lang="en-US" smtClean="0"/>
              <a:t>11/24/2023</a:t>
            </a:fld>
            <a:endParaRPr lang="en-US"/>
          </a:p>
        </p:txBody>
      </p:sp>
      <p:sp>
        <p:nvSpPr>
          <p:cNvPr id="5" name="Footer Placeholder 4"/>
          <p:cNvSpPr>
            <a:spLocks noGrp="1"/>
          </p:cNvSpPr>
          <p:nvPr>
            <p:ph type="ftr" sz="quarter" idx="11"/>
          </p:nvPr>
        </p:nvSpPr>
        <p:spPr/>
        <p:txBody>
          <a:bodyPr/>
          <a:lstStyle/>
          <a:p>
            <a:r>
              <a:rPr lang="en-US"/>
              <a:t>© Ashna Nawar Ahmed</a:t>
            </a:r>
          </a:p>
        </p:txBody>
      </p:sp>
      <p:sp>
        <p:nvSpPr>
          <p:cNvPr id="6" name="Slide Number Placeholder 5"/>
          <p:cNvSpPr>
            <a:spLocks noGrp="1"/>
          </p:cNvSpPr>
          <p:nvPr>
            <p:ph type="sldNum" sz="quarter" idx="12"/>
          </p:nvPr>
        </p:nvSpPr>
        <p:spPr/>
        <p:txBody>
          <a:bodyPr/>
          <a:lstStyle/>
          <a:p>
            <a:fld id="{85F1D94D-E39D-4060-8F8E-01EBC27FED6C}" type="slidenum">
              <a:rPr lang="en-US" smtClean="0"/>
              <a:t>‹#›</a:t>
            </a:fld>
            <a:endParaRPr lang="en-US"/>
          </a:p>
        </p:txBody>
      </p:sp>
    </p:spTree>
    <p:extLst>
      <p:ext uri="{BB962C8B-B14F-4D97-AF65-F5344CB8AC3E}">
        <p14:creationId xmlns:p14="http://schemas.microsoft.com/office/powerpoint/2010/main" val="34887322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29114A8-9A7F-4FA7-B73D-66374B41B2AE}" type="datetime1">
              <a:rPr lang="en-US" smtClean="0"/>
              <a:t>11/24/2023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5F1D94D-E39D-4060-8F8E-01EBC27FED6C}"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976510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8"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B867D01-3164-423A-B23F-BC7346C99FD7}" type="datetime1">
              <a:rPr lang="en-US" smtClean="0"/>
              <a:t>11/24/2023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5F1D94D-E39D-4060-8F8E-01EBC27FED6C}" type="slidenum">
              <a:rPr lang="en-US" smtClean="0"/>
              <a:t>‹#›</a:t>
            </a:fld>
            <a:endParaRPr lang="en-US"/>
          </a:p>
        </p:txBody>
      </p:sp>
    </p:spTree>
    <p:extLst>
      <p:ext uri="{BB962C8B-B14F-4D97-AF65-F5344CB8AC3E}">
        <p14:creationId xmlns:p14="http://schemas.microsoft.com/office/powerpoint/2010/main" val="4020680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E95876E-0C8F-42A2-9889-57B059CD6B14}" type="datetime1">
              <a:rPr lang="en-US" smtClean="0"/>
              <a:t>11/24/2023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5F1D94D-E39D-4060-8F8E-01EBC27FED6C}" type="slidenum">
              <a:rPr lang="en-US" smtClean="0"/>
              <a:t>‹#›</a:t>
            </a:fld>
            <a:endParaRPr lang="en-US"/>
          </a:p>
        </p:txBody>
      </p:sp>
    </p:spTree>
    <p:extLst>
      <p:ext uri="{BB962C8B-B14F-4D97-AF65-F5344CB8AC3E}">
        <p14:creationId xmlns:p14="http://schemas.microsoft.com/office/powerpoint/2010/main" val="38220679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69CEF07-8D18-474E-AE04-B19B345106F2}" type="datetime1">
              <a:rPr lang="en-US" smtClean="0"/>
              <a:t>11/24/2023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5F1D94D-E39D-4060-8F8E-01EBC27FED6C}" type="slidenum">
              <a:rPr lang="en-US" smtClean="0"/>
              <a:t>‹#›</a:t>
            </a:fld>
            <a:endParaRPr lang="en-US"/>
          </a:p>
        </p:txBody>
      </p:sp>
    </p:spTree>
    <p:extLst>
      <p:ext uri="{BB962C8B-B14F-4D97-AF65-F5344CB8AC3E}">
        <p14:creationId xmlns:p14="http://schemas.microsoft.com/office/powerpoint/2010/main" val="17191960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40E6660E-84D4-4271-96D5-D3498BDD5FC9}" type="datetime1">
              <a:rPr lang="en-US" smtClean="0"/>
              <a:t>11/24/2023</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85F1D94D-E39D-4060-8F8E-01EBC27FED6C}" type="slidenum">
              <a:rPr lang="en-US" smtClean="0"/>
              <a:t>‹#›</a:t>
            </a:fld>
            <a:endParaRPr lang="en-US"/>
          </a:p>
        </p:txBody>
      </p:sp>
    </p:spTree>
    <p:extLst>
      <p:ext uri="{BB962C8B-B14F-4D97-AF65-F5344CB8AC3E}">
        <p14:creationId xmlns:p14="http://schemas.microsoft.com/office/powerpoint/2010/main" val="26800304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EA5EB08B-9D60-4FC8-B75F-D3E179CA036A}" type="datetime1">
              <a:rPr lang="en-US" smtClean="0"/>
              <a:t>11/24/2023</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85F1D94D-E39D-4060-8F8E-01EBC27FED6C}" type="slidenum">
              <a:rPr lang="en-US" smtClean="0"/>
              <a:t>‹#›</a:t>
            </a:fld>
            <a:endParaRPr lang="en-US"/>
          </a:p>
        </p:txBody>
      </p:sp>
    </p:spTree>
    <p:extLst>
      <p:ext uri="{BB962C8B-B14F-4D97-AF65-F5344CB8AC3E}">
        <p14:creationId xmlns:p14="http://schemas.microsoft.com/office/powerpoint/2010/main" val="16369474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3A905B8-0B5B-4383-ACF6-1690CA639531}" type="datetime1">
              <a:rPr lang="en-US" smtClean="0"/>
              <a:t>11/24/2023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5F1D94D-E39D-4060-8F8E-01EBC27FED6C}" type="slidenum">
              <a:rPr lang="en-US" smtClean="0"/>
              <a:t>‹#›</a:t>
            </a:fld>
            <a:endParaRPr lang="en-US"/>
          </a:p>
        </p:txBody>
      </p:sp>
    </p:spTree>
    <p:extLst>
      <p:ext uri="{BB962C8B-B14F-4D97-AF65-F5344CB8AC3E}">
        <p14:creationId xmlns:p14="http://schemas.microsoft.com/office/powerpoint/2010/main" val="20217380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91985" cy="6648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FA2DECA9-3817-47EB-8E20-759734AEF213}" type="datetime1">
              <a:rPr lang="en-US" smtClean="0"/>
              <a:t>11/24/2023</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85F1D94D-E39D-4060-8F8E-01EBC27FED6C}"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9053551"/>
      </p:ext>
    </p:extLst>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Lst>
  <p:hf hdr="0" ftr="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91985" cy="6648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540B13DE-F300-4020-BC55-642D68D03B3C}" type="datetime1">
              <a:rPr lang="en-US" smtClean="0"/>
              <a:t>11/24/2023</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r>
              <a:rPr lang="en-US"/>
              <a:t>© Ashna Nawar Ahmed</a:t>
            </a:r>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85F1D94D-E39D-4060-8F8E-01EBC27FED6C}"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61456925"/>
      </p:ext>
    </p:extLst>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Lst>
  <p:hf hdr="0" ftr="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jpg"/><Relationship Id="rId1" Type="http://schemas.openxmlformats.org/officeDocument/2006/relationships/slideLayout" Target="../slideLayouts/slideLayout15.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2.xml.rels><?xml version="1.0" encoding="UTF-8" standalone="yes"?>
<Relationships xmlns="http://schemas.openxmlformats.org/package/2006/relationships"><Relationship Id="rId3" Type="http://schemas.openxmlformats.org/officeDocument/2006/relationships/image" Target="../media/image58.jpg"/><Relationship Id="rId2" Type="http://schemas.openxmlformats.org/officeDocument/2006/relationships/image" Target="../media/image57.jpg"/><Relationship Id="rId1" Type="http://schemas.openxmlformats.org/officeDocument/2006/relationships/slideLayout" Target="../slideLayouts/slideLayout13.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5.gif"/><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0.gif"/><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hyperlink" Target="https://kocoafab.cc/tutorial/view/729" TargetMode="External"/><Relationship Id="rId2" Type="http://schemas.openxmlformats.org/officeDocument/2006/relationships/image" Target="../media/image22.jpg"/><Relationship Id="rId1" Type="http://schemas.openxmlformats.org/officeDocument/2006/relationships/slideLayout" Target="../slideLayouts/slideLayout4.xml"/><Relationship Id="rId5" Type="http://schemas.openxmlformats.org/officeDocument/2006/relationships/hyperlink" Target="http://arduino.stackexchange.com/questions/23317/using-ir-sensor-to-sense-movement" TargetMode="External"/><Relationship Id="rId4" Type="http://schemas.openxmlformats.org/officeDocument/2006/relationships/image" Target="../media/image23.jp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25.webp"/><Relationship Id="rId2" Type="http://schemas.openxmlformats.org/officeDocument/2006/relationships/image" Target="../media/image24.webp"/><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3" Type="http://schemas.openxmlformats.org/officeDocument/2006/relationships/hyperlink" Target="http://www.genotronex.com/2014/04/passive-infra-red-pir-sensor.html" TargetMode="External"/><Relationship Id="rId2" Type="http://schemas.openxmlformats.org/officeDocument/2006/relationships/image" Target="../media/image28.jpg"/><Relationship Id="rId1" Type="http://schemas.openxmlformats.org/officeDocument/2006/relationships/slideLayout" Target="../slideLayouts/slideLayout4.xml"/><Relationship Id="rId4" Type="http://schemas.openxmlformats.org/officeDocument/2006/relationships/image" Target="../media/image29.png"/></Relationships>
</file>

<file path=ppt/slides/_rels/slide6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4.xml"/><Relationship Id="rId4" Type="http://schemas.openxmlformats.org/officeDocument/2006/relationships/image" Target="../media/image32.png"/></Relationships>
</file>

<file path=ppt/slides/_rels/slide6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5.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image" Target="../media/image38.jpg"/><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2.xml.rels><?xml version="1.0" encoding="UTF-8" standalone="yes"?>
<Relationships xmlns="http://schemas.openxmlformats.org/package/2006/relationships"><Relationship Id="rId3" Type="http://schemas.openxmlformats.org/officeDocument/2006/relationships/hyperlink" Target="http://www.arduinoecia.com.br/2013/02/lm35-sensor-de-temperatura.html" TargetMode="External"/><Relationship Id="rId2" Type="http://schemas.openxmlformats.org/officeDocument/2006/relationships/image" Target="../media/image42.jpg"/><Relationship Id="rId1" Type="http://schemas.openxmlformats.org/officeDocument/2006/relationships/slideLayout" Target="../slideLayouts/slideLayout1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5.xml"/></Relationships>
</file>

<file path=ppt/slides/_rels/slide85.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image" Target="../media/image44.jpg"/><Relationship Id="rId1" Type="http://schemas.openxmlformats.org/officeDocument/2006/relationships/slideLayout" Target="../slideLayouts/slideLayout1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8.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image" Target="../media/image46.jpg"/><Relationship Id="rId1" Type="http://schemas.openxmlformats.org/officeDocument/2006/relationships/slideLayout" Target="../slideLayouts/slideLayout15.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3.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2.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Layout" Target="../slideLayouts/slideLayout13.xml"/></Relationships>
</file>

<file path=ppt/slides/_rels/slide93.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image" Target="../media/image50.jpg"/><Relationship Id="rId1" Type="http://schemas.openxmlformats.org/officeDocument/2006/relationships/slideLayout" Target="../slideLayouts/slideLayout15.xml"/></Relationships>
</file>

<file path=ppt/slides/_rels/slide94.xml.rels><?xml version="1.0" encoding="UTF-8" standalone="yes"?>
<Relationships xmlns="http://schemas.openxmlformats.org/package/2006/relationships"><Relationship Id="rId2" Type="http://schemas.openxmlformats.org/officeDocument/2006/relationships/image" Target="../media/image52.jpg"/><Relationship Id="rId1" Type="http://schemas.openxmlformats.org/officeDocument/2006/relationships/slideLayout" Target="../slideLayouts/slideLayout13.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jpg"/><Relationship Id="rId1" Type="http://schemas.openxmlformats.org/officeDocument/2006/relationships/slideLayout" Target="../slideLayouts/slideLayout13.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8.xml.rels><?xml version="1.0" encoding="UTF-8" standalone="yes"?>
<Relationships xmlns="http://schemas.openxmlformats.org/package/2006/relationships"><Relationship Id="rId3" Type="http://schemas.openxmlformats.org/officeDocument/2006/relationships/hyperlink" Target="https://www.youtube.com/watch?v=LAtPHANEfQo&amp;ab_channel=Lesics" TargetMode="External"/><Relationship Id="rId2" Type="http://schemas.openxmlformats.org/officeDocument/2006/relationships/hyperlink" Target="https://www.youtube.com/watch?v=Ey4xoG970Go&amp;ab_channel=educ8s.tv" TargetMode="External"/><Relationship Id="rId1" Type="http://schemas.openxmlformats.org/officeDocument/2006/relationships/slideLayout" Target="../slideLayouts/slideLayout13.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B8036F-FD4D-41FF-82DE-70A995BDC884}"/>
              </a:ext>
            </a:extLst>
          </p:cNvPr>
          <p:cNvSpPr>
            <a:spLocks noGrp="1"/>
          </p:cNvSpPr>
          <p:nvPr>
            <p:ph type="ctrTitle"/>
          </p:nvPr>
        </p:nvSpPr>
        <p:spPr>
          <a:xfrm>
            <a:off x="1097280" y="758952"/>
            <a:ext cx="10058400" cy="2982624"/>
          </a:xfrm>
        </p:spPr>
        <p:txBody>
          <a:bodyPr/>
          <a:lstStyle/>
          <a:p>
            <a:pPr algn="ctr"/>
            <a:r>
              <a:rPr lang="en-US" sz="8000" b="1" dirty="0"/>
              <a:t>Microprocessors and  Microcontrollers Lab</a:t>
            </a:r>
            <a:endParaRPr lang="en-US" dirty="0"/>
          </a:p>
        </p:txBody>
      </p:sp>
      <p:sp>
        <p:nvSpPr>
          <p:cNvPr id="3" name="Subtitle 2">
            <a:extLst>
              <a:ext uri="{FF2B5EF4-FFF2-40B4-BE49-F238E27FC236}">
                <a16:creationId xmlns:a16="http://schemas.microsoft.com/office/drawing/2014/main" id="{12DBD2DA-E17E-4D72-BBA9-FE575462A4B6}"/>
              </a:ext>
            </a:extLst>
          </p:cNvPr>
          <p:cNvSpPr>
            <a:spLocks noGrp="1"/>
          </p:cNvSpPr>
          <p:nvPr>
            <p:ph type="subTitle" idx="1"/>
          </p:nvPr>
        </p:nvSpPr>
        <p:spPr>
          <a:xfrm>
            <a:off x="1100051" y="4455621"/>
            <a:ext cx="10058400" cy="1711914"/>
          </a:xfrm>
        </p:spPr>
        <p:txBody>
          <a:bodyPr/>
          <a:lstStyle/>
          <a:p>
            <a:pPr algn="ctr"/>
            <a:r>
              <a:rPr lang="en-US" dirty="0"/>
              <a:t>CSE 3118</a:t>
            </a:r>
          </a:p>
          <a:p>
            <a:pPr algn="ctr"/>
            <a:r>
              <a:rPr lang="en-US" sz="6000" b="1" dirty="0">
                <a:solidFill>
                  <a:schemeClr val="tx1"/>
                </a:solidFill>
              </a:rPr>
              <a:t>LAB 3</a:t>
            </a:r>
            <a:endParaRPr lang="en-US" sz="4400" b="1" dirty="0">
              <a:solidFill>
                <a:schemeClr val="tx1"/>
              </a:solidFill>
            </a:endParaRPr>
          </a:p>
        </p:txBody>
      </p:sp>
      <p:sp>
        <p:nvSpPr>
          <p:cNvPr id="4" name="Date Placeholder 3">
            <a:extLst>
              <a:ext uri="{FF2B5EF4-FFF2-40B4-BE49-F238E27FC236}">
                <a16:creationId xmlns:a16="http://schemas.microsoft.com/office/drawing/2014/main" id="{172DED4F-5953-4A71-91A2-98AF61FCDA7F}"/>
              </a:ext>
            </a:extLst>
          </p:cNvPr>
          <p:cNvSpPr>
            <a:spLocks noGrp="1"/>
          </p:cNvSpPr>
          <p:nvPr>
            <p:ph type="dt" sz="half" idx="10"/>
          </p:nvPr>
        </p:nvSpPr>
        <p:spPr/>
        <p:txBody>
          <a:bodyPr/>
          <a:lstStyle/>
          <a:p>
            <a:fld id="{A17F6C03-C19F-4981-B260-8F5C147C498B}" type="datetime1">
              <a:rPr lang="en-US" smtClean="0"/>
              <a:t>11/24/2023</a:t>
            </a:fld>
            <a:endParaRPr lang="en-US"/>
          </a:p>
        </p:txBody>
      </p:sp>
      <p:sp>
        <p:nvSpPr>
          <p:cNvPr id="6" name="Slide Number Placeholder 5">
            <a:extLst>
              <a:ext uri="{FF2B5EF4-FFF2-40B4-BE49-F238E27FC236}">
                <a16:creationId xmlns:a16="http://schemas.microsoft.com/office/drawing/2014/main" id="{82326673-63E5-4ACE-B9A7-76170DACB5E2}"/>
              </a:ext>
            </a:extLst>
          </p:cNvPr>
          <p:cNvSpPr>
            <a:spLocks noGrp="1"/>
          </p:cNvSpPr>
          <p:nvPr>
            <p:ph type="sldNum" sz="quarter" idx="12"/>
          </p:nvPr>
        </p:nvSpPr>
        <p:spPr/>
        <p:txBody>
          <a:bodyPr/>
          <a:lstStyle/>
          <a:p>
            <a:fld id="{85F1D94D-E39D-4060-8F8E-01EBC27FED6C}" type="slidenum">
              <a:rPr lang="en-US" smtClean="0"/>
              <a:t>1</a:t>
            </a:fld>
            <a:endParaRPr lang="en-US"/>
          </a:p>
        </p:txBody>
      </p:sp>
    </p:spTree>
    <p:extLst>
      <p:ext uri="{BB962C8B-B14F-4D97-AF65-F5344CB8AC3E}">
        <p14:creationId xmlns:p14="http://schemas.microsoft.com/office/powerpoint/2010/main" val="36337144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1847C7-3A97-40CB-94B6-C7070B75EA44}"/>
              </a:ext>
            </a:extLst>
          </p:cNvPr>
          <p:cNvSpPr>
            <a:spLocks noGrp="1"/>
          </p:cNvSpPr>
          <p:nvPr>
            <p:ph type="title"/>
          </p:nvPr>
        </p:nvSpPr>
        <p:spPr/>
        <p:txBody>
          <a:bodyPr>
            <a:normAutofit/>
          </a:bodyPr>
          <a:lstStyle/>
          <a:p>
            <a:pPr marL="0" marR="0" lvl="0" indent="0" defTabSz="914400" rtl="0" eaLnBrk="1" fontAlgn="auto" latinLnBrk="0" hangingPunct="1">
              <a:lnSpc>
                <a:spcPct val="100000"/>
              </a:lnSpc>
              <a:spcBef>
                <a:spcPts val="900"/>
              </a:spcBef>
              <a:spcAft>
                <a:spcPts val="0"/>
              </a:spcAft>
              <a:tabLst/>
              <a:defRPr/>
            </a:pPr>
            <a:r>
              <a:rPr kumimoji="0" lang="en-US" sz="3200" b="1"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rPr>
              <a:t>The elements/structure of Arduino (C++) code:</a:t>
            </a:r>
            <a:endParaRPr lang="en-US" sz="6000" b="1" dirty="0"/>
          </a:p>
        </p:txBody>
      </p:sp>
      <p:pic>
        <p:nvPicPr>
          <p:cNvPr id="5" name="Content Placeholder 4">
            <a:extLst>
              <a:ext uri="{FF2B5EF4-FFF2-40B4-BE49-F238E27FC236}">
                <a16:creationId xmlns:a16="http://schemas.microsoft.com/office/drawing/2014/main" id="{A4CD2C57-CB61-407C-8C6D-8903EBE8CBD1}"/>
              </a:ext>
            </a:extLst>
          </p:cNvPr>
          <p:cNvPicPr>
            <a:picLocks noGrp="1" noChangeAspect="1"/>
          </p:cNvPicPr>
          <p:nvPr>
            <p:ph idx="1"/>
          </p:nvPr>
        </p:nvPicPr>
        <p:blipFill>
          <a:blip r:embed="rId2"/>
          <a:stretch>
            <a:fillRect/>
          </a:stretch>
        </p:blipFill>
        <p:spPr>
          <a:xfrm>
            <a:off x="2388991" y="2025618"/>
            <a:ext cx="7474344" cy="3664014"/>
          </a:xfrm>
        </p:spPr>
      </p:pic>
      <p:sp>
        <p:nvSpPr>
          <p:cNvPr id="6" name="Date Placeholder 5">
            <a:extLst>
              <a:ext uri="{FF2B5EF4-FFF2-40B4-BE49-F238E27FC236}">
                <a16:creationId xmlns:a16="http://schemas.microsoft.com/office/drawing/2014/main" id="{B4617157-5EFF-4215-8C33-615667609750}"/>
              </a:ext>
            </a:extLst>
          </p:cNvPr>
          <p:cNvSpPr>
            <a:spLocks noGrp="1"/>
          </p:cNvSpPr>
          <p:nvPr>
            <p:ph type="dt" sz="half" idx="10"/>
          </p:nvPr>
        </p:nvSpPr>
        <p:spPr/>
        <p:txBody>
          <a:bodyPr/>
          <a:lstStyle/>
          <a:p>
            <a:fld id="{AD3CE12C-5F22-43D2-826F-0C06CAB912E4}" type="datetime1">
              <a:rPr lang="en-US" smtClean="0"/>
              <a:t>11/24/2023</a:t>
            </a:fld>
            <a:endParaRPr lang="en-US"/>
          </a:p>
        </p:txBody>
      </p:sp>
      <p:sp>
        <p:nvSpPr>
          <p:cNvPr id="8" name="Slide Number Placeholder 7">
            <a:extLst>
              <a:ext uri="{FF2B5EF4-FFF2-40B4-BE49-F238E27FC236}">
                <a16:creationId xmlns:a16="http://schemas.microsoft.com/office/drawing/2014/main" id="{5B5C0C61-0B7F-4204-B907-1B3435B45DDA}"/>
              </a:ext>
            </a:extLst>
          </p:cNvPr>
          <p:cNvSpPr>
            <a:spLocks noGrp="1"/>
          </p:cNvSpPr>
          <p:nvPr>
            <p:ph type="sldNum" sz="quarter" idx="12"/>
          </p:nvPr>
        </p:nvSpPr>
        <p:spPr/>
        <p:txBody>
          <a:bodyPr/>
          <a:lstStyle/>
          <a:p>
            <a:fld id="{85F1D94D-E39D-4060-8F8E-01EBC27FED6C}" type="slidenum">
              <a:rPr lang="en-US" smtClean="0"/>
              <a:t>10</a:t>
            </a:fld>
            <a:endParaRPr lang="en-US"/>
          </a:p>
        </p:txBody>
      </p:sp>
    </p:spTree>
    <p:extLst>
      <p:ext uri="{BB962C8B-B14F-4D97-AF65-F5344CB8AC3E}">
        <p14:creationId xmlns:p14="http://schemas.microsoft.com/office/powerpoint/2010/main" val="20385563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84967F-4814-40CD-932E-A77ACB981539}"/>
              </a:ext>
            </a:extLst>
          </p:cNvPr>
          <p:cNvSpPr>
            <a:spLocks noGrp="1"/>
          </p:cNvSpPr>
          <p:nvPr>
            <p:ph type="title"/>
          </p:nvPr>
        </p:nvSpPr>
        <p:spPr/>
        <p:txBody>
          <a:bodyPr/>
          <a:lstStyle/>
          <a:p>
            <a:r>
              <a:rPr lang="en-US" dirty="0"/>
              <a:t>LDR Sensor</a:t>
            </a:r>
          </a:p>
        </p:txBody>
      </p:sp>
      <p:pic>
        <p:nvPicPr>
          <p:cNvPr id="8" name="Content Placeholder 7">
            <a:extLst>
              <a:ext uri="{FF2B5EF4-FFF2-40B4-BE49-F238E27FC236}">
                <a16:creationId xmlns:a16="http://schemas.microsoft.com/office/drawing/2014/main" id="{C79DBEF3-7CBF-42C5-9790-250AD92020D5}"/>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554956" y="1846263"/>
            <a:ext cx="4022725" cy="4022725"/>
          </a:xfrm>
        </p:spPr>
      </p:pic>
      <p:pic>
        <p:nvPicPr>
          <p:cNvPr id="11" name="Content Placeholder 10">
            <a:extLst>
              <a:ext uri="{FF2B5EF4-FFF2-40B4-BE49-F238E27FC236}">
                <a16:creationId xmlns:a16="http://schemas.microsoft.com/office/drawing/2014/main" id="{06047E5F-DE05-4F0D-B9B8-B5D9C23F22FE}"/>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218238" y="1846263"/>
            <a:ext cx="4937125" cy="4022725"/>
          </a:xfrm>
        </p:spPr>
      </p:pic>
      <p:sp>
        <p:nvSpPr>
          <p:cNvPr id="4" name="Date Placeholder 3">
            <a:extLst>
              <a:ext uri="{FF2B5EF4-FFF2-40B4-BE49-F238E27FC236}">
                <a16:creationId xmlns:a16="http://schemas.microsoft.com/office/drawing/2014/main" id="{2F2CB601-FBFB-4437-B557-A91877DB538A}"/>
              </a:ext>
            </a:extLst>
          </p:cNvPr>
          <p:cNvSpPr>
            <a:spLocks noGrp="1"/>
          </p:cNvSpPr>
          <p:nvPr>
            <p:ph type="dt" sz="half"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93F5A8F7-53DF-4302-9CBB-BCC03E415205}" type="datetime1">
              <a:rPr kumimoji="0" lang="en-US" sz="900" b="0" i="0" u="none" strike="noStrike" kern="1200" cap="none" spc="0" normalizeH="0" baseline="0" noProof="0" smtClean="0">
                <a:ln>
                  <a:noFill/>
                </a:ln>
                <a:solidFill>
                  <a:srgbClr val="FFFFFF"/>
                </a:solidFill>
                <a:effectLst/>
                <a:uLnTx/>
                <a:uFillTx/>
                <a:latin typeface="Calibri" panose="020F050202020403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11/24/2023</a:t>
            </a:fld>
            <a:endParaRPr kumimoji="0" lang="en-US" sz="9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E2B5E941-5275-4E17-A008-0BA691E92D7D}"/>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5F1D94D-E39D-4060-8F8E-01EBC27FED6C}" type="slidenum">
              <a:rPr kumimoji="0" lang="en-US" sz="1050" b="0" i="0" u="none" strike="noStrike" kern="1200" cap="none" spc="0" normalizeH="0" baseline="0" noProof="0" smtClean="0">
                <a:ln>
                  <a:noFill/>
                </a:ln>
                <a:solidFill>
                  <a:srgbClr val="FFFFFF"/>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100</a:t>
            </a:fld>
            <a:endParaRPr kumimoji="0" lang="en-US" sz="105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800287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0BBD63E2-BC85-49BE-8E0D-73ECCEDCF228}"/>
              </a:ext>
            </a:extLst>
          </p:cNvPr>
          <p:cNvSpPr>
            <a:spLocks noGrp="1"/>
          </p:cNvSpPr>
          <p:nvPr>
            <p:ph type="title"/>
          </p:nvPr>
        </p:nvSpPr>
        <p:spPr/>
        <p:txBody>
          <a:bodyPr/>
          <a:lstStyle/>
          <a:p>
            <a:r>
              <a:rPr lang="en-US" dirty="0"/>
              <a:t>LDR</a:t>
            </a:r>
          </a:p>
        </p:txBody>
      </p:sp>
      <p:sp>
        <p:nvSpPr>
          <p:cNvPr id="9" name="Content Placeholder 8">
            <a:extLst>
              <a:ext uri="{FF2B5EF4-FFF2-40B4-BE49-F238E27FC236}">
                <a16:creationId xmlns:a16="http://schemas.microsoft.com/office/drawing/2014/main" id="{12B074C8-D5C1-451A-8959-B0A20049392C}"/>
              </a:ext>
            </a:extLst>
          </p:cNvPr>
          <p:cNvSpPr>
            <a:spLocks noGrp="1"/>
          </p:cNvSpPr>
          <p:nvPr>
            <p:ph idx="1"/>
          </p:nvPr>
        </p:nvSpPr>
        <p:spPr/>
        <p:txBody>
          <a:bodyPr/>
          <a:lstStyle/>
          <a:p>
            <a:pPr marL="0" indent="0">
              <a:buNone/>
            </a:pPr>
            <a:r>
              <a:rPr lang="en-US" b="0" i="0" dirty="0">
                <a:solidFill>
                  <a:schemeClr val="tx1"/>
                </a:solidFill>
                <a:effectLst/>
                <a:latin typeface="Arial" panose="020B0604020202020204" pitchFamily="34" charset="0"/>
                <a:cs typeface="Arial" panose="020B0604020202020204" pitchFamily="34" charset="0"/>
              </a:rPr>
              <a:t>An LDR is a component that has a (variable) resistance that changes with the light intensity that falls upon it. This allows them to be used in light sensing circuits.</a:t>
            </a:r>
          </a:p>
          <a:p>
            <a:pPr marL="0" indent="0">
              <a:buNone/>
            </a:pPr>
            <a:r>
              <a:rPr lang="en-US" b="0" i="0" dirty="0">
                <a:solidFill>
                  <a:schemeClr val="tx1"/>
                </a:solidFill>
                <a:effectLst/>
                <a:latin typeface="Arial" panose="020B0604020202020204" pitchFamily="34" charset="0"/>
                <a:cs typeface="Arial" panose="020B0604020202020204" pitchFamily="34" charset="0"/>
              </a:rPr>
              <a:t>Light Dependent Resistors (LDR) are also called photoresistors. They are made of high resistance semiconductor material.</a:t>
            </a:r>
          </a:p>
          <a:p>
            <a:pPr marL="0" indent="0">
              <a:buNone/>
            </a:pPr>
            <a:r>
              <a:rPr lang="en-US" dirty="0">
                <a:solidFill>
                  <a:schemeClr val="tx1"/>
                </a:solidFill>
                <a:latin typeface="Arial" panose="020B0604020202020204" pitchFamily="34" charset="0"/>
                <a:cs typeface="Arial" panose="020B0604020202020204" pitchFamily="34" charset="0"/>
              </a:rPr>
              <a:t>The resistance values of LDR in darkness are several megaohms whereas in bright light  it will be dropped to hundred ohms. </a:t>
            </a:r>
          </a:p>
          <a:p>
            <a:pPr algn="ctr"/>
            <a:endParaRPr lang="en-US" sz="2800" b="1" dirty="0">
              <a:solidFill>
                <a:schemeClr val="tx1"/>
              </a:solidFill>
              <a:latin typeface="Arial" panose="020B0604020202020204" pitchFamily="34" charset="0"/>
              <a:cs typeface="Arial" panose="020B0604020202020204" pitchFamily="34" charset="0"/>
            </a:endParaRPr>
          </a:p>
          <a:p>
            <a:pPr algn="ctr"/>
            <a:r>
              <a:rPr lang="en-US" sz="2800" b="1" dirty="0">
                <a:solidFill>
                  <a:schemeClr val="tx1"/>
                </a:solidFill>
                <a:latin typeface="Arial" panose="020B0604020202020204" pitchFamily="34" charset="0"/>
                <a:cs typeface="Arial" panose="020B0604020202020204" pitchFamily="34" charset="0"/>
              </a:rPr>
              <a:t>More light=&gt;less resistance</a:t>
            </a:r>
          </a:p>
          <a:p>
            <a:pPr algn="ctr"/>
            <a:r>
              <a:rPr lang="en-US" sz="2800" b="1" dirty="0">
                <a:solidFill>
                  <a:schemeClr val="tx1"/>
                </a:solidFill>
                <a:latin typeface="Arial" panose="020B0604020202020204" pitchFamily="34" charset="0"/>
                <a:cs typeface="Arial" panose="020B0604020202020204" pitchFamily="34" charset="0"/>
              </a:rPr>
              <a:t>Less light=&gt;more resistance</a:t>
            </a:r>
          </a:p>
          <a:p>
            <a:endParaRPr lang="en-US" dirty="0">
              <a:solidFill>
                <a:schemeClr val="tx1"/>
              </a:solidFill>
              <a:latin typeface="Arial" panose="020B0604020202020204" pitchFamily="34" charset="0"/>
              <a:cs typeface="Arial" panose="020B0604020202020204" pitchFamily="34" charset="0"/>
            </a:endParaRPr>
          </a:p>
          <a:p>
            <a:endParaRPr lang="en-US" dirty="0">
              <a:solidFill>
                <a:schemeClr val="tx1"/>
              </a:solidFill>
              <a:latin typeface="Arial" panose="020B0604020202020204" pitchFamily="34" charset="0"/>
              <a:cs typeface="Arial" panose="020B0604020202020204" pitchFamily="34" charset="0"/>
            </a:endParaRPr>
          </a:p>
        </p:txBody>
      </p:sp>
      <p:sp>
        <p:nvSpPr>
          <p:cNvPr id="5" name="Date Placeholder 4">
            <a:extLst>
              <a:ext uri="{FF2B5EF4-FFF2-40B4-BE49-F238E27FC236}">
                <a16:creationId xmlns:a16="http://schemas.microsoft.com/office/drawing/2014/main" id="{9F7BE0DF-6246-4D05-A001-890D6CE81783}"/>
              </a:ext>
            </a:extLst>
          </p:cNvPr>
          <p:cNvSpPr>
            <a:spLocks noGrp="1"/>
          </p:cNvSpPr>
          <p:nvPr>
            <p:ph type="dt" sz="half"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06CD87B2-D636-497D-B5E7-05411D12BA08}" type="datetime1">
              <a:rPr kumimoji="0" lang="en-US" sz="900" b="0" i="0" u="none" strike="noStrike" kern="1200" cap="none" spc="0" normalizeH="0" baseline="0" noProof="0" smtClean="0">
                <a:ln>
                  <a:noFill/>
                </a:ln>
                <a:solidFill>
                  <a:srgbClr val="FFFFFF"/>
                </a:solidFill>
                <a:effectLst/>
                <a:uLnTx/>
                <a:uFillTx/>
                <a:latin typeface="Calibri" panose="020F050202020403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11/24/2023</a:t>
            </a:fld>
            <a:endParaRPr kumimoji="0" lang="en-US" sz="9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7" name="Slide Number Placeholder 6">
            <a:extLst>
              <a:ext uri="{FF2B5EF4-FFF2-40B4-BE49-F238E27FC236}">
                <a16:creationId xmlns:a16="http://schemas.microsoft.com/office/drawing/2014/main" id="{D871DE69-7B4C-4D00-B7EB-1D2831032C2D}"/>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5F1D94D-E39D-4060-8F8E-01EBC27FED6C}" type="slidenum">
              <a:rPr kumimoji="0" lang="en-US" sz="1050" b="0" i="0" u="none" strike="noStrike" kern="1200" cap="none" spc="0" normalizeH="0" baseline="0" noProof="0" smtClean="0">
                <a:ln>
                  <a:noFill/>
                </a:ln>
                <a:solidFill>
                  <a:srgbClr val="FFFFFF"/>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101</a:t>
            </a:fld>
            <a:endParaRPr kumimoji="0" lang="en-US" sz="105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6716472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824B6-0F6B-A742-1C4A-1B5F6E3F96F4}"/>
              </a:ext>
            </a:extLst>
          </p:cNvPr>
          <p:cNvSpPr>
            <a:spLocks noGrp="1"/>
          </p:cNvSpPr>
          <p:nvPr>
            <p:ph type="title"/>
          </p:nvPr>
        </p:nvSpPr>
        <p:spPr/>
        <p:txBody>
          <a:bodyPr/>
          <a:lstStyle/>
          <a:p>
            <a:r>
              <a:rPr lang="en-US" dirty="0"/>
              <a:t>Proteus Connection</a:t>
            </a:r>
          </a:p>
        </p:txBody>
      </p:sp>
      <p:pic>
        <p:nvPicPr>
          <p:cNvPr id="7" name="Content Placeholder 6">
            <a:extLst>
              <a:ext uri="{FF2B5EF4-FFF2-40B4-BE49-F238E27FC236}">
                <a16:creationId xmlns:a16="http://schemas.microsoft.com/office/drawing/2014/main" id="{4EFCB3F7-C70E-1DF3-ED02-F5063D50506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97280" y="1846263"/>
            <a:ext cx="8252909" cy="4022725"/>
          </a:xfrm>
        </p:spPr>
      </p:pic>
      <p:sp>
        <p:nvSpPr>
          <p:cNvPr id="4" name="Date Placeholder 3">
            <a:extLst>
              <a:ext uri="{FF2B5EF4-FFF2-40B4-BE49-F238E27FC236}">
                <a16:creationId xmlns:a16="http://schemas.microsoft.com/office/drawing/2014/main" id="{7E7006AF-9759-9C48-8D36-E194367D7895}"/>
              </a:ext>
            </a:extLst>
          </p:cNvPr>
          <p:cNvSpPr>
            <a:spLocks noGrp="1"/>
          </p:cNvSpPr>
          <p:nvPr>
            <p:ph type="dt" sz="half"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962FC1E0-3EBF-466D-A23C-FDCDC7EDB9EA}" type="datetime1">
              <a:rPr kumimoji="0" lang="en-US" sz="900" b="0" i="0" u="none" strike="noStrike" kern="1200" cap="none" spc="0" normalizeH="0" baseline="0" noProof="0" smtClean="0">
                <a:ln>
                  <a:noFill/>
                </a:ln>
                <a:solidFill>
                  <a:srgbClr val="FFFFFF"/>
                </a:solidFill>
                <a:effectLst/>
                <a:uLnTx/>
                <a:uFillTx/>
                <a:latin typeface="Calibri" panose="020F050202020403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11/24/2023</a:t>
            </a:fld>
            <a:endParaRPr kumimoji="0" lang="en-US" sz="9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5" name="Slide Number Placeholder 4">
            <a:extLst>
              <a:ext uri="{FF2B5EF4-FFF2-40B4-BE49-F238E27FC236}">
                <a16:creationId xmlns:a16="http://schemas.microsoft.com/office/drawing/2014/main" id="{38048ECF-6964-036B-AADE-4EE84D68B509}"/>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5F1D94D-E39D-4060-8F8E-01EBC27FED6C}" type="slidenum">
              <a:rPr kumimoji="0" lang="en-US" sz="1050" b="0" i="0" u="none" strike="noStrike" kern="1200" cap="none" spc="0" normalizeH="0" baseline="0" noProof="0" smtClean="0">
                <a:ln>
                  <a:noFill/>
                </a:ln>
                <a:solidFill>
                  <a:srgbClr val="FFFFFF"/>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102</a:t>
            </a:fld>
            <a:endParaRPr kumimoji="0" lang="en-US" sz="105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9" name="Picture 8">
            <a:extLst>
              <a:ext uri="{FF2B5EF4-FFF2-40B4-BE49-F238E27FC236}">
                <a16:creationId xmlns:a16="http://schemas.microsoft.com/office/drawing/2014/main" id="{F306A9E3-392A-6112-5169-659A03D90B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76068" y="2995991"/>
            <a:ext cx="1310640" cy="815340"/>
          </a:xfrm>
          <a:prstGeom prst="rect">
            <a:avLst/>
          </a:prstGeom>
        </p:spPr>
      </p:pic>
      <p:sp>
        <p:nvSpPr>
          <p:cNvPr id="10" name="TextBox 9">
            <a:extLst>
              <a:ext uri="{FF2B5EF4-FFF2-40B4-BE49-F238E27FC236}">
                <a16:creationId xmlns:a16="http://schemas.microsoft.com/office/drawing/2014/main" id="{0CEF1056-1E2A-FD30-46EB-64B9431A3A9A}"/>
              </a:ext>
            </a:extLst>
          </p:cNvPr>
          <p:cNvSpPr txBox="1"/>
          <p:nvPr/>
        </p:nvSpPr>
        <p:spPr>
          <a:xfrm>
            <a:off x="9900458" y="2626659"/>
            <a:ext cx="2235997"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rPr>
              <a:t>Components Needed:</a:t>
            </a:r>
          </a:p>
        </p:txBody>
      </p:sp>
    </p:spTree>
    <p:extLst>
      <p:ext uri="{BB962C8B-B14F-4D97-AF65-F5344CB8AC3E}">
        <p14:creationId xmlns:p14="http://schemas.microsoft.com/office/powerpoint/2010/main" val="264179555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09F7C-B895-2FF0-BC40-9CE8B4841042}"/>
              </a:ext>
            </a:extLst>
          </p:cNvPr>
          <p:cNvSpPr>
            <a:spLocks noGrp="1"/>
          </p:cNvSpPr>
          <p:nvPr>
            <p:ph type="title"/>
          </p:nvPr>
        </p:nvSpPr>
        <p:spPr/>
        <p:txBody>
          <a:bodyPr/>
          <a:lstStyle/>
          <a:p>
            <a:r>
              <a:rPr lang="en-US" dirty="0"/>
              <a:t>Code</a:t>
            </a:r>
          </a:p>
        </p:txBody>
      </p:sp>
      <p:sp>
        <p:nvSpPr>
          <p:cNvPr id="3" name="Content Placeholder 2">
            <a:extLst>
              <a:ext uri="{FF2B5EF4-FFF2-40B4-BE49-F238E27FC236}">
                <a16:creationId xmlns:a16="http://schemas.microsoft.com/office/drawing/2014/main" id="{8A367EAA-B1D8-A933-84AD-DACEDDCAD01A}"/>
              </a:ext>
            </a:extLst>
          </p:cNvPr>
          <p:cNvSpPr>
            <a:spLocks noGrp="1"/>
          </p:cNvSpPr>
          <p:nvPr>
            <p:ph idx="1"/>
          </p:nvPr>
        </p:nvSpPr>
        <p:spPr/>
        <p:txBody>
          <a:bodyPr>
            <a:normAutofit fontScale="85000" lnSpcReduction="20000"/>
          </a:bodyPr>
          <a:lstStyle/>
          <a:p>
            <a:r>
              <a:rPr lang="en-US" dirty="0"/>
              <a:t>int </a:t>
            </a:r>
            <a:r>
              <a:rPr lang="en-US" dirty="0" err="1"/>
              <a:t>ldr</a:t>
            </a:r>
            <a:r>
              <a:rPr lang="en-US" dirty="0"/>
              <a:t>=A4;</a:t>
            </a:r>
          </a:p>
          <a:p>
            <a:r>
              <a:rPr lang="en-US" dirty="0"/>
              <a:t>int value = 0;</a:t>
            </a:r>
          </a:p>
          <a:p>
            <a:r>
              <a:rPr lang="en-US" dirty="0"/>
              <a:t>void setup() {</a:t>
            </a:r>
          </a:p>
          <a:p>
            <a:r>
              <a:rPr lang="en-US" dirty="0" err="1"/>
              <a:t>Serial.begin</a:t>
            </a:r>
            <a:r>
              <a:rPr lang="en-US" dirty="0"/>
              <a:t>(9600);</a:t>
            </a:r>
          </a:p>
          <a:p>
            <a:r>
              <a:rPr lang="en-US" dirty="0"/>
              <a:t>}</a:t>
            </a:r>
          </a:p>
          <a:p>
            <a:r>
              <a:rPr lang="en-US" dirty="0"/>
              <a:t>void loop() {</a:t>
            </a:r>
          </a:p>
          <a:p>
            <a:r>
              <a:rPr lang="en-US" dirty="0"/>
              <a:t>  value= </a:t>
            </a:r>
            <a:r>
              <a:rPr lang="en-US" dirty="0" err="1"/>
              <a:t>analogRead</a:t>
            </a:r>
            <a:r>
              <a:rPr lang="en-US" dirty="0"/>
              <a:t>(</a:t>
            </a:r>
            <a:r>
              <a:rPr lang="en-US" dirty="0" err="1"/>
              <a:t>ldr</a:t>
            </a:r>
            <a:r>
              <a:rPr lang="en-US" dirty="0"/>
              <a:t>);</a:t>
            </a:r>
          </a:p>
          <a:p>
            <a:r>
              <a:rPr lang="en-US" dirty="0"/>
              <a:t>  </a:t>
            </a:r>
            <a:r>
              <a:rPr lang="en-US" dirty="0" err="1"/>
              <a:t>Serial.println</a:t>
            </a:r>
            <a:r>
              <a:rPr lang="en-US" dirty="0"/>
              <a:t>("Intensity of the LDR is =");</a:t>
            </a:r>
          </a:p>
          <a:p>
            <a:r>
              <a:rPr lang="en-US" dirty="0"/>
              <a:t>  </a:t>
            </a:r>
            <a:r>
              <a:rPr lang="en-US" dirty="0" err="1"/>
              <a:t>Serial.println</a:t>
            </a:r>
            <a:r>
              <a:rPr lang="en-US" dirty="0"/>
              <a:t>(value);</a:t>
            </a:r>
          </a:p>
          <a:p>
            <a:r>
              <a:rPr lang="en-US" dirty="0"/>
              <a:t>  delay(1000);</a:t>
            </a:r>
          </a:p>
          <a:p>
            <a:r>
              <a:rPr lang="en-US" dirty="0"/>
              <a:t>}</a:t>
            </a:r>
          </a:p>
        </p:txBody>
      </p:sp>
      <p:sp>
        <p:nvSpPr>
          <p:cNvPr id="4" name="Date Placeholder 3">
            <a:extLst>
              <a:ext uri="{FF2B5EF4-FFF2-40B4-BE49-F238E27FC236}">
                <a16:creationId xmlns:a16="http://schemas.microsoft.com/office/drawing/2014/main" id="{64C02BC2-1547-FC6C-7EB7-541800553F23}"/>
              </a:ext>
            </a:extLst>
          </p:cNvPr>
          <p:cNvSpPr>
            <a:spLocks noGrp="1"/>
          </p:cNvSpPr>
          <p:nvPr>
            <p:ph type="dt" sz="half"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269C850C-AFBC-41A3-8A34-615A75E7FC31}" type="datetime1">
              <a:rPr kumimoji="0" lang="en-US" sz="900" b="0" i="0" u="none" strike="noStrike" kern="1200" cap="none" spc="0" normalizeH="0" baseline="0" noProof="0" smtClean="0">
                <a:ln>
                  <a:noFill/>
                </a:ln>
                <a:solidFill>
                  <a:srgbClr val="FFFFFF"/>
                </a:solidFill>
                <a:effectLst/>
                <a:uLnTx/>
                <a:uFillTx/>
                <a:latin typeface="Calibri" panose="020F050202020403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11/24/2023</a:t>
            </a:fld>
            <a:endParaRPr kumimoji="0" lang="en-US" sz="9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5" name="Slide Number Placeholder 4">
            <a:extLst>
              <a:ext uri="{FF2B5EF4-FFF2-40B4-BE49-F238E27FC236}">
                <a16:creationId xmlns:a16="http://schemas.microsoft.com/office/drawing/2014/main" id="{F41F03BE-6C48-75EA-D61E-446AB45FD645}"/>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5F1D94D-E39D-4060-8F8E-01EBC27FED6C}" type="slidenum">
              <a:rPr kumimoji="0" lang="en-US" sz="1050" b="0" i="0" u="none" strike="noStrike" kern="1200" cap="none" spc="0" normalizeH="0" baseline="0" noProof="0" smtClean="0">
                <a:ln>
                  <a:noFill/>
                </a:ln>
                <a:solidFill>
                  <a:srgbClr val="FFFFFF"/>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103</a:t>
            </a:fld>
            <a:endParaRPr kumimoji="0" lang="en-US" sz="105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9768600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FCCBB491-864E-40C4-A08A-68C7AC83A88C}"/>
              </a:ext>
            </a:extLst>
          </p:cNvPr>
          <p:cNvSpPr>
            <a:spLocks noGrp="1"/>
          </p:cNvSpPr>
          <p:nvPr>
            <p:ph type="title"/>
          </p:nvPr>
        </p:nvSpPr>
        <p:spPr/>
        <p:txBody>
          <a:bodyPr/>
          <a:lstStyle/>
          <a:p>
            <a:r>
              <a:rPr lang="en-US" dirty="0"/>
              <a:t>Add Libraries</a:t>
            </a:r>
          </a:p>
        </p:txBody>
      </p:sp>
      <p:sp>
        <p:nvSpPr>
          <p:cNvPr id="9" name="Content Placeholder 8">
            <a:extLst>
              <a:ext uri="{FF2B5EF4-FFF2-40B4-BE49-F238E27FC236}">
                <a16:creationId xmlns:a16="http://schemas.microsoft.com/office/drawing/2014/main" id="{38B55D71-86C2-4D76-8144-30A3375F789F}"/>
              </a:ext>
            </a:extLst>
          </p:cNvPr>
          <p:cNvSpPr>
            <a:spLocks noGrp="1"/>
          </p:cNvSpPr>
          <p:nvPr>
            <p:ph idx="1"/>
          </p:nvPr>
        </p:nvSpPr>
        <p:spPr/>
        <p:txBody>
          <a:bodyPr>
            <a:normAutofit/>
          </a:bodyPr>
          <a:lstStyle/>
          <a:p>
            <a:r>
              <a:rPr lang="en-US" sz="2800" dirty="0"/>
              <a:t>Add the libraries for IR, </a:t>
            </a:r>
            <a:r>
              <a:rPr lang="en-US" sz="2800"/>
              <a:t>PIR sensors </a:t>
            </a:r>
            <a:r>
              <a:rPr lang="en-US" sz="2800" dirty="0"/>
              <a:t>to the library folder of Proteus Software:</a:t>
            </a:r>
          </a:p>
          <a:p>
            <a:r>
              <a:rPr lang="en-US" sz="2800" dirty="0"/>
              <a:t>In </a:t>
            </a:r>
            <a:r>
              <a:rPr lang="pt-BR" sz="2800" b="1" dirty="0"/>
              <a:t>C:\ProgramData\Labcenter Electronics\Proteus 8 Professional</a:t>
            </a:r>
            <a:r>
              <a:rPr lang="en-US" sz="2800" b="1" dirty="0"/>
              <a:t>\LIBRARY</a:t>
            </a:r>
          </a:p>
          <a:p>
            <a:r>
              <a:rPr lang="en-US" sz="2800" dirty="0"/>
              <a:t>OR</a:t>
            </a:r>
          </a:p>
          <a:p>
            <a:r>
              <a:rPr lang="en-US" sz="2800" dirty="0"/>
              <a:t>In </a:t>
            </a:r>
            <a:r>
              <a:rPr lang="en-US" sz="2800" b="1" dirty="0"/>
              <a:t>C:\Program Files (x86)\</a:t>
            </a:r>
            <a:r>
              <a:rPr lang="en-US" sz="2800" b="1" dirty="0" err="1"/>
              <a:t>Labcenter</a:t>
            </a:r>
            <a:r>
              <a:rPr lang="en-US" sz="2800" b="1" dirty="0"/>
              <a:t> Electronics\Proteus 8 Professional\LIBRARY</a:t>
            </a:r>
          </a:p>
        </p:txBody>
      </p:sp>
      <p:sp>
        <p:nvSpPr>
          <p:cNvPr id="5" name="Date Placeholder 4">
            <a:extLst>
              <a:ext uri="{FF2B5EF4-FFF2-40B4-BE49-F238E27FC236}">
                <a16:creationId xmlns:a16="http://schemas.microsoft.com/office/drawing/2014/main" id="{40D2E946-7378-4535-8964-F560962FC4CF}"/>
              </a:ext>
            </a:extLst>
          </p:cNvPr>
          <p:cNvSpPr>
            <a:spLocks noGrp="1"/>
          </p:cNvSpPr>
          <p:nvPr>
            <p:ph type="dt" sz="half"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674A2519-3951-4EE3-AF5A-FE66C989CDB2}" type="datetime1">
              <a:rPr kumimoji="0" lang="en-US" sz="900" b="0" i="0" u="none" strike="noStrike" kern="1200" cap="none" spc="0" normalizeH="0" baseline="0" noProof="0" smtClean="0">
                <a:ln>
                  <a:noFill/>
                </a:ln>
                <a:solidFill>
                  <a:srgbClr val="FFFFFF"/>
                </a:solidFill>
                <a:effectLst/>
                <a:uLnTx/>
                <a:uFillTx/>
                <a:latin typeface="Calibri" panose="020F050202020403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11/24/2023</a:t>
            </a:fld>
            <a:endParaRPr kumimoji="0" lang="en-US" sz="9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7" name="Slide Number Placeholder 6">
            <a:extLst>
              <a:ext uri="{FF2B5EF4-FFF2-40B4-BE49-F238E27FC236}">
                <a16:creationId xmlns:a16="http://schemas.microsoft.com/office/drawing/2014/main" id="{56ADA3BD-FE3B-49A2-A9A7-2C8E9F34008A}"/>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D22F896-40B5-4ADD-8801-0D06FADFA095}" type="slidenum">
              <a:rPr kumimoji="0" lang="en-US" sz="1050" b="0" i="0" u="none" strike="noStrike" kern="1200" cap="none" spc="0" normalizeH="0" baseline="0" noProof="0" smtClean="0">
                <a:ln>
                  <a:noFill/>
                </a:ln>
                <a:solidFill>
                  <a:srgbClr val="FFFFFF"/>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104</a:t>
            </a:fld>
            <a:endParaRPr kumimoji="0" lang="en-US" sz="105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5685891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A3AD1C8-5C7A-4F68-ADEA-D7B504646112}"/>
              </a:ext>
            </a:extLst>
          </p:cNvPr>
          <p:cNvSpPr>
            <a:spLocks noGrp="1"/>
          </p:cNvSpPr>
          <p:nvPr>
            <p:ph type="title"/>
          </p:nvPr>
        </p:nvSpPr>
        <p:spPr>
          <a:xfrm>
            <a:off x="1097280" y="758952"/>
            <a:ext cx="10058400" cy="5492558"/>
          </a:xfrm>
        </p:spPr>
        <p:txBody>
          <a:bodyPr anchor="ctr"/>
          <a:lstStyle/>
          <a:p>
            <a:pPr algn="ctr"/>
            <a:r>
              <a:rPr lang="en-US" dirty="0"/>
              <a:t>THE END</a:t>
            </a:r>
          </a:p>
        </p:txBody>
      </p:sp>
      <p:sp>
        <p:nvSpPr>
          <p:cNvPr id="6" name="Date Placeholder 5">
            <a:extLst>
              <a:ext uri="{FF2B5EF4-FFF2-40B4-BE49-F238E27FC236}">
                <a16:creationId xmlns:a16="http://schemas.microsoft.com/office/drawing/2014/main" id="{43E8FECB-907C-4516-8D28-267A95A9BE75}"/>
              </a:ext>
            </a:extLst>
          </p:cNvPr>
          <p:cNvSpPr>
            <a:spLocks noGrp="1"/>
          </p:cNvSpPr>
          <p:nvPr>
            <p:ph type="dt" sz="half" idx="10"/>
          </p:nvPr>
        </p:nvSpPr>
        <p:spPr/>
        <p:txBody>
          <a:bodyPr/>
          <a:lstStyle/>
          <a:p>
            <a:fld id="{D490693F-830E-46C2-80B8-BB7A6C8907B0}" type="datetime1">
              <a:rPr lang="en-US" smtClean="0"/>
              <a:t>11/24/2023</a:t>
            </a:fld>
            <a:endParaRPr lang="en-US"/>
          </a:p>
        </p:txBody>
      </p:sp>
      <p:sp>
        <p:nvSpPr>
          <p:cNvPr id="8" name="Slide Number Placeholder 7">
            <a:extLst>
              <a:ext uri="{FF2B5EF4-FFF2-40B4-BE49-F238E27FC236}">
                <a16:creationId xmlns:a16="http://schemas.microsoft.com/office/drawing/2014/main" id="{2A7F2A50-CC5E-4C3F-9E41-B1878D3E3E1B}"/>
              </a:ext>
            </a:extLst>
          </p:cNvPr>
          <p:cNvSpPr>
            <a:spLocks noGrp="1"/>
          </p:cNvSpPr>
          <p:nvPr>
            <p:ph type="sldNum" sz="quarter" idx="12"/>
          </p:nvPr>
        </p:nvSpPr>
        <p:spPr/>
        <p:txBody>
          <a:bodyPr/>
          <a:lstStyle/>
          <a:p>
            <a:fld id="{85F1D94D-E39D-4060-8F8E-01EBC27FED6C}" type="slidenum">
              <a:rPr lang="en-US" smtClean="0"/>
              <a:t>105</a:t>
            </a:fld>
            <a:endParaRPr lang="en-US"/>
          </a:p>
        </p:txBody>
      </p:sp>
    </p:spTree>
    <p:extLst>
      <p:ext uri="{BB962C8B-B14F-4D97-AF65-F5344CB8AC3E}">
        <p14:creationId xmlns:p14="http://schemas.microsoft.com/office/powerpoint/2010/main" val="29801817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93D3ED-70C3-413F-BC33-C6D1B8C00F81}"/>
              </a:ext>
            </a:extLst>
          </p:cNvPr>
          <p:cNvSpPr>
            <a:spLocks noGrp="1"/>
          </p:cNvSpPr>
          <p:nvPr>
            <p:ph type="title"/>
          </p:nvPr>
        </p:nvSpPr>
        <p:spPr/>
        <p:txBody>
          <a:bodyPr/>
          <a:lstStyle/>
          <a:p>
            <a:r>
              <a:rPr lang="en-US" dirty="0"/>
              <a:t>Functions of Arduino Code</a:t>
            </a:r>
          </a:p>
        </p:txBody>
      </p:sp>
      <p:sp>
        <p:nvSpPr>
          <p:cNvPr id="3" name="Text Placeholder 2">
            <a:extLst>
              <a:ext uri="{FF2B5EF4-FFF2-40B4-BE49-F238E27FC236}">
                <a16:creationId xmlns:a16="http://schemas.microsoft.com/office/drawing/2014/main" id="{C1D7B2C5-A323-47BA-9883-B9C9BE3632FC}"/>
              </a:ext>
            </a:extLst>
          </p:cNvPr>
          <p:cNvSpPr>
            <a:spLocks noGrp="1"/>
          </p:cNvSpPr>
          <p:nvPr>
            <p:ph type="body" idx="1"/>
          </p:nvPr>
        </p:nvSpPr>
        <p:spPr/>
        <p:txBody>
          <a:bodyPr/>
          <a:lstStyle/>
          <a:p>
            <a:endParaRPr lang="en-US"/>
          </a:p>
        </p:txBody>
      </p:sp>
      <p:sp>
        <p:nvSpPr>
          <p:cNvPr id="4" name="Date Placeholder 3">
            <a:extLst>
              <a:ext uri="{FF2B5EF4-FFF2-40B4-BE49-F238E27FC236}">
                <a16:creationId xmlns:a16="http://schemas.microsoft.com/office/drawing/2014/main" id="{DD5F03DD-7908-421D-99A1-A77DF9BEA960}"/>
              </a:ext>
            </a:extLst>
          </p:cNvPr>
          <p:cNvSpPr>
            <a:spLocks noGrp="1"/>
          </p:cNvSpPr>
          <p:nvPr>
            <p:ph type="dt" sz="half" idx="10"/>
          </p:nvPr>
        </p:nvSpPr>
        <p:spPr/>
        <p:txBody>
          <a:bodyPr/>
          <a:lstStyle/>
          <a:p>
            <a:fld id="{5391F7EC-9427-4239-94B3-70C4E932950D}" type="datetime1">
              <a:rPr lang="en-US" smtClean="0"/>
              <a:t>11/24/2023</a:t>
            </a:fld>
            <a:endParaRPr lang="en-US"/>
          </a:p>
        </p:txBody>
      </p:sp>
      <p:sp>
        <p:nvSpPr>
          <p:cNvPr id="6" name="Slide Number Placeholder 5">
            <a:extLst>
              <a:ext uri="{FF2B5EF4-FFF2-40B4-BE49-F238E27FC236}">
                <a16:creationId xmlns:a16="http://schemas.microsoft.com/office/drawing/2014/main" id="{FF3F79B7-AA08-4FC2-B283-14CF154353FA}"/>
              </a:ext>
            </a:extLst>
          </p:cNvPr>
          <p:cNvSpPr>
            <a:spLocks noGrp="1"/>
          </p:cNvSpPr>
          <p:nvPr>
            <p:ph type="sldNum" sz="quarter" idx="12"/>
          </p:nvPr>
        </p:nvSpPr>
        <p:spPr/>
        <p:txBody>
          <a:bodyPr/>
          <a:lstStyle/>
          <a:p>
            <a:fld id="{85F1D94D-E39D-4060-8F8E-01EBC27FED6C}" type="slidenum">
              <a:rPr lang="en-US" smtClean="0"/>
              <a:t>11</a:t>
            </a:fld>
            <a:endParaRPr lang="en-US"/>
          </a:p>
        </p:txBody>
      </p:sp>
    </p:spTree>
    <p:extLst>
      <p:ext uri="{BB962C8B-B14F-4D97-AF65-F5344CB8AC3E}">
        <p14:creationId xmlns:p14="http://schemas.microsoft.com/office/powerpoint/2010/main" val="660500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B66909-E6AD-4836-B2BE-61C9F46E3551}"/>
              </a:ext>
            </a:extLst>
          </p:cNvPr>
          <p:cNvSpPr>
            <a:spLocks noGrp="1"/>
          </p:cNvSpPr>
          <p:nvPr>
            <p:ph type="title"/>
          </p:nvPr>
        </p:nvSpPr>
        <p:spPr/>
        <p:txBody>
          <a:bodyPr/>
          <a:lstStyle/>
          <a:p>
            <a:r>
              <a:rPr lang="en-US" sz="4800" cap="all" dirty="0">
                <a:latin typeface="Cambria" panose="02040503050406030204" pitchFamily="18" charset="0"/>
                <a:ea typeface="Cambria" panose="02040503050406030204" pitchFamily="18" charset="0"/>
              </a:rPr>
              <a:t>FUNCTIONS of </a:t>
            </a:r>
            <a:r>
              <a:rPr lang="en-US" sz="4800" cap="all" dirty="0" err="1">
                <a:latin typeface="Cambria" panose="02040503050406030204" pitchFamily="18" charset="0"/>
                <a:ea typeface="Cambria" panose="02040503050406030204" pitchFamily="18" charset="0"/>
              </a:rPr>
              <a:t>arduino</a:t>
            </a:r>
            <a:endParaRPr lang="en-US" dirty="0"/>
          </a:p>
        </p:txBody>
      </p:sp>
      <p:sp>
        <p:nvSpPr>
          <p:cNvPr id="3" name="Content Placeholder 2">
            <a:extLst>
              <a:ext uri="{FF2B5EF4-FFF2-40B4-BE49-F238E27FC236}">
                <a16:creationId xmlns:a16="http://schemas.microsoft.com/office/drawing/2014/main" id="{98318E1C-548E-4B61-97F5-62E305458105}"/>
              </a:ext>
            </a:extLst>
          </p:cNvPr>
          <p:cNvSpPr>
            <a:spLocks noGrp="1"/>
          </p:cNvSpPr>
          <p:nvPr>
            <p:ph idx="1"/>
          </p:nvPr>
        </p:nvSpPr>
        <p:spPr/>
        <p:txBody>
          <a:bodyPr>
            <a:normAutofit/>
          </a:bodyPr>
          <a:lstStyle/>
          <a:p>
            <a:pPr lvl="1"/>
            <a:r>
              <a:rPr lang="en-US" sz="2800" dirty="0">
                <a:latin typeface="Cambria" panose="02040503050406030204" pitchFamily="18" charset="0"/>
                <a:ea typeface="Cambria" panose="02040503050406030204" pitchFamily="18" charset="0"/>
              </a:rPr>
              <a:t>For controlling the Arduino board and performing computations.</a:t>
            </a:r>
          </a:p>
          <a:p>
            <a:pPr marL="201168" lvl="1" indent="0">
              <a:buNone/>
            </a:pPr>
            <a:endParaRPr lang="en-US" sz="2800" dirty="0">
              <a:latin typeface="Cambria" panose="02040503050406030204" pitchFamily="18" charset="0"/>
              <a:ea typeface="Cambria" panose="02040503050406030204" pitchFamily="18" charset="0"/>
            </a:endParaRPr>
          </a:p>
          <a:p>
            <a:pPr lvl="1"/>
            <a:r>
              <a:rPr lang="en-US" sz="2800" dirty="0">
                <a:latin typeface="Cambria" panose="02040503050406030204" pitchFamily="18" charset="0"/>
                <a:ea typeface="Cambria" panose="02040503050406030204" pitchFamily="18" charset="0"/>
              </a:rPr>
              <a:t>Digital I/O</a:t>
            </a:r>
          </a:p>
          <a:p>
            <a:pPr marL="0" indent="0">
              <a:buNone/>
            </a:pPr>
            <a:r>
              <a:rPr lang="en-US" sz="2800" dirty="0">
                <a:latin typeface="Cambria" panose="02040503050406030204" pitchFamily="18" charset="0"/>
                <a:ea typeface="Cambria" panose="02040503050406030204" pitchFamily="18" charset="0"/>
              </a:rPr>
              <a:t>	</a:t>
            </a:r>
            <a:r>
              <a:rPr lang="en-US" sz="2800" dirty="0" err="1">
                <a:latin typeface="Cambria" panose="02040503050406030204" pitchFamily="18" charset="0"/>
                <a:ea typeface="Cambria" panose="02040503050406030204" pitchFamily="18" charset="0"/>
              </a:rPr>
              <a:t>digitalRead</a:t>
            </a:r>
            <a:r>
              <a:rPr lang="en-US" sz="2800" dirty="0">
                <a:latin typeface="Cambria" panose="02040503050406030204" pitchFamily="18" charset="0"/>
                <a:ea typeface="Cambria" panose="02040503050406030204" pitchFamily="18" charset="0"/>
              </a:rPr>
              <a:t>() </a:t>
            </a:r>
            <a:br>
              <a:rPr lang="en-US" sz="2800" dirty="0">
                <a:latin typeface="Cambria" panose="02040503050406030204" pitchFamily="18" charset="0"/>
                <a:ea typeface="Cambria" panose="02040503050406030204" pitchFamily="18" charset="0"/>
              </a:rPr>
            </a:br>
            <a:r>
              <a:rPr lang="en-US" sz="2800" dirty="0">
                <a:latin typeface="Cambria" panose="02040503050406030204" pitchFamily="18" charset="0"/>
                <a:ea typeface="Cambria" panose="02040503050406030204" pitchFamily="18" charset="0"/>
              </a:rPr>
              <a:t>	</a:t>
            </a:r>
            <a:r>
              <a:rPr lang="en-US" sz="2800" dirty="0" err="1">
                <a:latin typeface="Cambria" panose="02040503050406030204" pitchFamily="18" charset="0"/>
                <a:ea typeface="Cambria" panose="02040503050406030204" pitchFamily="18" charset="0"/>
              </a:rPr>
              <a:t>digitalWrite</a:t>
            </a:r>
            <a:r>
              <a:rPr lang="en-US" sz="2800" dirty="0">
                <a:latin typeface="Cambria" panose="02040503050406030204" pitchFamily="18" charset="0"/>
                <a:ea typeface="Cambria" panose="02040503050406030204" pitchFamily="18" charset="0"/>
              </a:rPr>
              <a:t>() </a:t>
            </a:r>
            <a:br>
              <a:rPr lang="en-US" sz="2800" dirty="0">
                <a:latin typeface="Cambria" panose="02040503050406030204" pitchFamily="18" charset="0"/>
                <a:ea typeface="Cambria" panose="02040503050406030204" pitchFamily="18" charset="0"/>
              </a:rPr>
            </a:br>
            <a:r>
              <a:rPr lang="en-US" sz="2800" dirty="0">
                <a:latin typeface="Cambria" panose="02040503050406030204" pitchFamily="18" charset="0"/>
                <a:ea typeface="Cambria" panose="02040503050406030204" pitchFamily="18" charset="0"/>
              </a:rPr>
              <a:t>	</a:t>
            </a:r>
            <a:r>
              <a:rPr lang="en-US" sz="2800" dirty="0" err="1">
                <a:latin typeface="Cambria" panose="02040503050406030204" pitchFamily="18" charset="0"/>
                <a:ea typeface="Cambria" panose="02040503050406030204" pitchFamily="18" charset="0"/>
              </a:rPr>
              <a:t>pinMode</a:t>
            </a:r>
            <a:r>
              <a:rPr lang="en-US" sz="2800" dirty="0">
                <a:latin typeface="Cambria" panose="02040503050406030204" pitchFamily="18" charset="0"/>
                <a:ea typeface="Cambria" panose="02040503050406030204" pitchFamily="18" charset="0"/>
              </a:rPr>
              <a:t>() </a:t>
            </a:r>
            <a:br>
              <a:rPr lang="en-US" sz="2800" dirty="0"/>
            </a:br>
            <a:endParaRPr lang="en-US" sz="2800" dirty="0"/>
          </a:p>
          <a:p>
            <a:endParaRPr lang="en-US" sz="2800" dirty="0"/>
          </a:p>
        </p:txBody>
      </p:sp>
      <p:sp>
        <p:nvSpPr>
          <p:cNvPr id="4" name="Date Placeholder 3">
            <a:extLst>
              <a:ext uri="{FF2B5EF4-FFF2-40B4-BE49-F238E27FC236}">
                <a16:creationId xmlns:a16="http://schemas.microsoft.com/office/drawing/2014/main" id="{D87000FF-9ECE-4A44-BD74-202CA6024CED}"/>
              </a:ext>
            </a:extLst>
          </p:cNvPr>
          <p:cNvSpPr>
            <a:spLocks noGrp="1"/>
          </p:cNvSpPr>
          <p:nvPr>
            <p:ph type="dt" sz="half" idx="10"/>
          </p:nvPr>
        </p:nvSpPr>
        <p:spPr/>
        <p:txBody>
          <a:bodyPr/>
          <a:lstStyle/>
          <a:p>
            <a:fld id="{A11BE22F-AD2E-4A54-8ABE-24097BAC4C16}" type="datetime1">
              <a:rPr lang="en-US" smtClean="0"/>
              <a:t>11/24/2023</a:t>
            </a:fld>
            <a:endParaRPr lang="en-US"/>
          </a:p>
        </p:txBody>
      </p:sp>
      <p:sp>
        <p:nvSpPr>
          <p:cNvPr id="6" name="Slide Number Placeholder 5">
            <a:extLst>
              <a:ext uri="{FF2B5EF4-FFF2-40B4-BE49-F238E27FC236}">
                <a16:creationId xmlns:a16="http://schemas.microsoft.com/office/drawing/2014/main" id="{750DF8F5-EA38-4478-ABA6-E595A785C6B6}"/>
              </a:ext>
            </a:extLst>
          </p:cNvPr>
          <p:cNvSpPr>
            <a:spLocks noGrp="1"/>
          </p:cNvSpPr>
          <p:nvPr>
            <p:ph type="sldNum" sz="quarter" idx="12"/>
          </p:nvPr>
        </p:nvSpPr>
        <p:spPr/>
        <p:txBody>
          <a:bodyPr/>
          <a:lstStyle/>
          <a:p>
            <a:fld id="{85F1D94D-E39D-4060-8F8E-01EBC27FED6C}" type="slidenum">
              <a:rPr lang="en-US" smtClean="0"/>
              <a:t>12</a:t>
            </a:fld>
            <a:endParaRPr lang="en-US"/>
          </a:p>
        </p:txBody>
      </p:sp>
    </p:spTree>
    <p:extLst>
      <p:ext uri="{BB962C8B-B14F-4D97-AF65-F5344CB8AC3E}">
        <p14:creationId xmlns:p14="http://schemas.microsoft.com/office/powerpoint/2010/main" val="23544764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A3B987-2077-40B4-926B-6187AC2257F2}"/>
              </a:ext>
            </a:extLst>
          </p:cNvPr>
          <p:cNvSpPr>
            <a:spLocks noGrp="1"/>
          </p:cNvSpPr>
          <p:nvPr>
            <p:ph type="title"/>
          </p:nvPr>
        </p:nvSpPr>
        <p:spPr/>
        <p:txBody>
          <a:bodyPr/>
          <a:lstStyle/>
          <a:p>
            <a:r>
              <a:rPr lang="en-US" sz="4800" dirty="0" err="1">
                <a:latin typeface="Cambria" panose="02040503050406030204" pitchFamily="18" charset="0"/>
                <a:ea typeface="Cambria" panose="02040503050406030204" pitchFamily="18" charset="0"/>
              </a:rPr>
              <a:t>digitalRead</a:t>
            </a:r>
            <a:r>
              <a:rPr lang="en-US" sz="4800" dirty="0">
                <a:latin typeface="Cambria" panose="02040503050406030204" pitchFamily="18" charset="0"/>
                <a:ea typeface="Cambria" panose="02040503050406030204" pitchFamily="18" charset="0"/>
              </a:rPr>
              <a:t>() </a:t>
            </a:r>
            <a:endParaRPr lang="en-US" dirty="0"/>
          </a:p>
        </p:txBody>
      </p:sp>
      <p:sp>
        <p:nvSpPr>
          <p:cNvPr id="3" name="Content Placeholder 2">
            <a:extLst>
              <a:ext uri="{FF2B5EF4-FFF2-40B4-BE49-F238E27FC236}">
                <a16:creationId xmlns:a16="http://schemas.microsoft.com/office/drawing/2014/main" id="{60C28866-3EE2-4106-BF34-B560453E5CDB}"/>
              </a:ext>
            </a:extLst>
          </p:cNvPr>
          <p:cNvSpPr>
            <a:spLocks noGrp="1"/>
          </p:cNvSpPr>
          <p:nvPr>
            <p:ph idx="1"/>
          </p:nvPr>
        </p:nvSpPr>
        <p:spPr/>
        <p:txBody>
          <a:bodyPr>
            <a:normAutofit/>
          </a:bodyPr>
          <a:lstStyle/>
          <a:p>
            <a:pPr marL="0" indent="0">
              <a:buNone/>
            </a:pPr>
            <a:r>
              <a:rPr lang="en-US" sz="2400" b="1" dirty="0">
                <a:latin typeface="Cambria" panose="02040503050406030204" pitchFamily="18" charset="0"/>
                <a:ea typeface="Cambria" panose="02040503050406030204" pitchFamily="18" charset="0"/>
              </a:rPr>
              <a:t>Description</a:t>
            </a:r>
          </a:p>
          <a:p>
            <a:pPr marL="0" indent="0">
              <a:buNone/>
            </a:pPr>
            <a:r>
              <a:rPr lang="en-US" sz="2400" dirty="0">
                <a:latin typeface="Cambria" panose="02040503050406030204" pitchFamily="18" charset="0"/>
                <a:ea typeface="Cambria" panose="02040503050406030204" pitchFamily="18" charset="0"/>
              </a:rPr>
              <a:t>Reads the value from a specified digital pin, either HIGH or LOW.</a:t>
            </a:r>
          </a:p>
          <a:p>
            <a:pPr marL="0" indent="0">
              <a:buNone/>
            </a:pPr>
            <a:r>
              <a:rPr lang="en-US" sz="2400" b="1" dirty="0">
                <a:latin typeface="Cambria" panose="02040503050406030204" pitchFamily="18" charset="0"/>
                <a:ea typeface="Cambria" panose="02040503050406030204" pitchFamily="18" charset="0"/>
              </a:rPr>
              <a:t>Syntax</a:t>
            </a:r>
          </a:p>
          <a:p>
            <a:pPr marL="0" indent="0">
              <a:buNone/>
            </a:pPr>
            <a:r>
              <a:rPr lang="en-US" sz="2400" dirty="0" err="1">
                <a:latin typeface="Cambria" panose="02040503050406030204" pitchFamily="18" charset="0"/>
                <a:ea typeface="Cambria" panose="02040503050406030204" pitchFamily="18" charset="0"/>
              </a:rPr>
              <a:t>digitalRead</a:t>
            </a:r>
            <a:r>
              <a:rPr lang="en-US" sz="2400" dirty="0">
                <a:latin typeface="Cambria" panose="02040503050406030204" pitchFamily="18" charset="0"/>
                <a:ea typeface="Cambria" panose="02040503050406030204" pitchFamily="18" charset="0"/>
              </a:rPr>
              <a:t>(pin)</a:t>
            </a:r>
          </a:p>
          <a:p>
            <a:pPr marL="0" indent="0">
              <a:buNone/>
            </a:pPr>
            <a:r>
              <a:rPr lang="en-US" sz="2400" b="1" dirty="0">
                <a:latin typeface="Cambria" panose="02040503050406030204" pitchFamily="18" charset="0"/>
                <a:ea typeface="Cambria" panose="02040503050406030204" pitchFamily="18" charset="0"/>
              </a:rPr>
              <a:t>Parameters</a:t>
            </a:r>
          </a:p>
          <a:p>
            <a:pPr marL="0" indent="0">
              <a:buNone/>
            </a:pPr>
            <a:r>
              <a:rPr lang="en-US" sz="2400" dirty="0">
                <a:latin typeface="Cambria" panose="02040503050406030204" pitchFamily="18" charset="0"/>
                <a:ea typeface="Cambria" panose="02040503050406030204" pitchFamily="18" charset="0"/>
              </a:rPr>
              <a:t>pin: the number of the digital pin you want to read</a:t>
            </a:r>
          </a:p>
          <a:p>
            <a:pPr marL="0" indent="0">
              <a:buNone/>
            </a:pPr>
            <a:r>
              <a:rPr lang="en-US" sz="2400" b="1" dirty="0">
                <a:latin typeface="Cambria" panose="02040503050406030204" pitchFamily="18" charset="0"/>
                <a:ea typeface="Cambria" panose="02040503050406030204" pitchFamily="18" charset="0"/>
              </a:rPr>
              <a:t>Returns</a:t>
            </a:r>
          </a:p>
          <a:p>
            <a:pPr marL="0" indent="0">
              <a:buNone/>
            </a:pPr>
            <a:r>
              <a:rPr lang="en-US" sz="2400" dirty="0">
                <a:latin typeface="Cambria" panose="02040503050406030204" pitchFamily="18" charset="0"/>
                <a:ea typeface="Cambria" panose="02040503050406030204" pitchFamily="18" charset="0"/>
              </a:rPr>
              <a:t>HIGH or LOW</a:t>
            </a:r>
            <a:endParaRPr lang="en-US" sz="2400" dirty="0"/>
          </a:p>
        </p:txBody>
      </p:sp>
      <p:sp>
        <p:nvSpPr>
          <p:cNvPr id="4" name="Date Placeholder 3">
            <a:extLst>
              <a:ext uri="{FF2B5EF4-FFF2-40B4-BE49-F238E27FC236}">
                <a16:creationId xmlns:a16="http://schemas.microsoft.com/office/drawing/2014/main" id="{D75942CC-43EE-4D47-8EEC-2A8C13CFFDC4}"/>
              </a:ext>
            </a:extLst>
          </p:cNvPr>
          <p:cNvSpPr>
            <a:spLocks noGrp="1"/>
          </p:cNvSpPr>
          <p:nvPr>
            <p:ph type="dt" sz="half" idx="10"/>
          </p:nvPr>
        </p:nvSpPr>
        <p:spPr/>
        <p:txBody>
          <a:bodyPr/>
          <a:lstStyle/>
          <a:p>
            <a:fld id="{1EADD3AE-FB77-4B68-AA8C-4392A37E7FEC}" type="datetime1">
              <a:rPr lang="en-US" smtClean="0"/>
              <a:t>11/24/2023</a:t>
            </a:fld>
            <a:endParaRPr lang="en-US"/>
          </a:p>
        </p:txBody>
      </p:sp>
      <p:sp>
        <p:nvSpPr>
          <p:cNvPr id="6" name="Slide Number Placeholder 5">
            <a:extLst>
              <a:ext uri="{FF2B5EF4-FFF2-40B4-BE49-F238E27FC236}">
                <a16:creationId xmlns:a16="http://schemas.microsoft.com/office/drawing/2014/main" id="{89A9D44B-0C32-4578-B5E9-B52FF66A9627}"/>
              </a:ext>
            </a:extLst>
          </p:cNvPr>
          <p:cNvSpPr>
            <a:spLocks noGrp="1"/>
          </p:cNvSpPr>
          <p:nvPr>
            <p:ph type="sldNum" sz="quarter" idx="12"/>
          </p:nvPr>
        </p:nvSpPr>
        <p:spPr/>
        <p:txBody>
          <a:bodyPr/>
          <a:lstStyle/>
          <a:p>
            <a:fld id="{85F1D94D-E39D-4060-8F8E-01EBC27FED6C}" type="slidenum">
              <a:rPr lang="en-US" smtClean="0"/>
              <a:t>13</a:t>
            </a:fld>
            <a:endParaRPr lang="en-US"/>
          </a:p>
        </p:txBody>
      </p:sp>
    </p:spTree>
    <p:extLst>
      <p:ext uri="{BB962C8B-B14F-4D97-AF65-F5344CB8AC3E}">
        <p14:creationId xmlns:p14="http://schemas.microsoft.com/office/powerpoint/2010/main" val="37132918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E9D396-147A-4281-B1EA-AF9A11EC2944}"/>
              </a:ext>
            </a:extLst>
          </p:cNvPr>
          <p:cNvSpPr>
            <a:spLocks noGrp="1"/>
          </p:cNvSpPr>
          <p:nvPr>
            <p:ph type="title"/>
          </p:nvPr>
        </p:nvSpPr>
        <p:spPr/>
        <p:txBody>
          <a:bodyPr/>
          <a:lstStyle/>
          <a:p>
            <a:r>
              <a:rPr lang="en-US" sz="4800" dirty="0" err="1">
                <a:latin typeface="Cambria" panose="02040503050406030204" pitchFamily="18" charset="0"/>
                <a:ea typeface="Cambria" panose="02040503050406030204" pitchFamily="18" charset="0"/>
              </a:rPr>
              <a:t>digitalWrite</a:t>
            </a:r>
            <a:r>
              <a:rPr lang="en-US" sz="4800" dirty="0">
                <a:latin typeface="Cambria" panose="02040503050406030204" pitchFamily="18" charset="0"/>
                <a:ea typeface="Cambria" panose="02040503050406030204" pitchFamily="18" charset="0"/>
              </a:rPr>
              <a:t>()</a:t>
            </a:r>
            <a:endParaRPr lang="en-US" dirty="0"/>
          </a:p>
        </p:txBody>
      </p:sp>
      <p:sp>
        <p:nvSpPr>
          <p:cNvPr id="3" name="Content Placeholder 2">
            <a:extLst>
              <a:ext uri="{FF2B5EF4-FFF2-40B4-BE49-F238E27FC236}">
                <a16:creationId xmlns:a16="http://schemas.microsoft.com/office/drawing/2014/main" id="{E99FECB1-9EBA-460C-BF96-6EDE0E4F9E11}"/>
              </a:ext>
            </a:extLst>
          </p:cNvPr>
          <p:cNvSpPr>
            <a:spLocks noGrp="1"/>
          </p:cNvSpPr>
          <p:nvPr>
            <p:ph idx="1"/>
          </p:nvPr>
        </p:nvSpPr>
        <p:spPr/>
        <p:txBody>
          <a:bodyPr>
            <a:noAutofit/>
          </a:bodyPr>
          <a:lstStyle/>
          <a:p>
            <a:pPr marL="0" indent="0">
              <a:buNone/>
            </a:pPr>
            <a:r>
              <a:rPr lang="en-US" sz="2400" b="1" dirty="0">
                <a:latin typeface="Cambria" panose="02040503050406030204" pitchFamily="18" charset="0"/>
                <a:ea typeface="Cambria" panose="02040503050406030204" pitchFamily="18" charset="0"/>
              </a:rPr>
              <a:t>Description</a:t>
            </a:r>
          </a:p>
          <a:p>
            <a:pPr marL="0" indent="0">
              <a:buNone/>
            </a:pPr>
            <a:r>
              <a:rPr lang="en-US" sz="2400" dirty="0">
                <a:latin typeface="Cambria" panose="02040503050406030204" pitchFamily="18" charset="0"/>
                <a:ea typeface="Cambria" panose="02040503050406030204" pitchFamily="18" charset="0"/>
              </a:rPr>
              <a:t>Write a HIGH or a LOW value to a digital pin.</a:t>
            </a:r>
          </a:p>
          <a:p>
            <a:pPr marL="0" indent="0">
              <a:buNone/>
            </a:pPr>
            <a:r>
              <a:rPr lang="en-US" sz="2400" b="1" dirty="0">
                <a:latin typeface="Cambria" panose="02040503050406030204" pitchFamily="18" charset="0"/>
                <a:ea typeface="Cambria" panose="02040503050406030204" pitchFamily="18" charset="0"/>
              </a:rPr>
              <a:t>Syntax</a:t>
            </a:r>
          </a:p>
          <a:p>
            <a:pPr marL="0" indent="0">
              <a:buNone/>
            </a:pPr>
            <a:r>
              <a:rPr lang="en-US" sz="2400" dirty="0" err="1">
                <a:latin typeface="Cambria" panose="02040503050406030204" pitchFamily="18" charset="0"/>
                <a:ea typeface="Cambria" panose="02040503050406030204" pitchFamily="18" charset="0"/>
              </a:rPr>
              <a:t>digitalWrite</a:t>
            </a:r>
            <a:r>
              <a:rPr lang="en-US" sz="2400" dirty="0">
                <a:latin typeface="Cambria" panose="02040503050406030204" pitchFamily="18" charset="0"/>
                <a:ea typeface="Cambria" panose="02040503050406030204" pitchFamily="18" charset="0"/>
              </a:rPr>
              <a:t>(pin, value)</a:t>
            </a:r>
          </a:p>
          <a:p>
            <a:pPr marL="0" indent="0">
              <a:buNone/>
            </a:pPr>
            <a:r>
              <a:rPr lang="en-US" sz="2400" b="1" dirty="0">
                <a:latin typeface="Cambria" panose="02040503050406030204" pitchFamily="18" charset="0"/>
                <a:ea typeface="Cambria" panose="02040503050406030204" pitchFamily="18" charset="0"/>
              </a:rPr>
              <a:t>Parameters</a:t>
            </a:r>
          </a:p>
          <a:p>
            <a:pPr marL="0" indent="0">
              <a:buNone/>
            </a:pPr>
            <a:r>
              <a:rPr lang="en-US" sz="2400" dirty="0">
                <a:latin typeface="Cambria" panose="02040503050406030204" pitchFamily="18" charset="0"/>
                <a:ea typeface="Cambria" panose="02040503050406030204" pitchFamily="18" charset="0"/>
              </a:rPr>
              <a:t>pin: the pin number</a:t>
            </a:r>
          </a:p>
          <a:p>
            <a:pPr marL="0" indent="0">
              <a:buNone/>
            </a:pPr>
            <a:r>
              <a:rPr lang="en-US" sz="2400" dirty="0">
                <a:latin typeface="Cambria" panose="02040503050406030204" pitchFamily="18" charset="0"/>
                <a:ea typeface="Cambria" panose="02040503050406030204" pitchFamily="18" charset="0"/>
              </a:rPr>
              <a:t>value: HIGH or LOW</a:t>
            </a:r>
          </a:p>
          <a:p>
            <a:pPr marL="0" indent="0">
              <a:buNone/>
            </a:pPr>
            <a:r>
              <a:rPr lang="en-US" sz="2400" b="1" dirty="0">
                <a:latin typeface="Cambria" panose="02040503050406030204" pitchFamily="18" charset="0"/>
                <a:ea typeface="Cambria" panose="02040503050406030204" pitchFamily="18" charset="0"/>
              </a:rPr>
              <a:t>Returns</a:t>
            </a:r>
          </a:p>
          <a:p>
            <a:pPr marL="0" indent="0">
              <a:buNone/>
            </a:pPr>
            <a:r>
              <a:rPr lang="en-US" sz="2400" dirty="0">
                <a:latin typeface="Cambria" panose="02040503050406030204" pitchFamily="18" charset="0"/>
                <a:ea typeface="Cambria" panose="02040503050406030204" pitchFamily="18" charset="0"/>
              </a:rPr>
              <a:t>Nothing</a:t>
            </a:r>
          </a:p>
        </p:txBody>
      </p:sp>
      <p:sp>
        <p:nvSpPr>
          <p:cNvPr id="4" name="Date Placeholder 3">
            <a:extLst>
              <a:ext uri="{FF2B5EF4-FFF2-40B4-BE49-F238E27FC236}">
                <a16:creationId xmlns:a16="http://schemas.microsoft.com/office/drawing/2014/main" id="{D1C06F24-2225-4010-B46F-72692CE67E76}"/>
              </a:ext>
            </a:extLst>
          </p:cNvPr>
          <p:cNvSpPr>
            <a:spLocks noGrp="1"/>
          </p:cNvSpPr>
          <p:nvPr>
            <p:ph type="dt" sz="half" idx="10"/>
          </p:nvPr>
        </p:nvSpPr>
        <p:spPr/>
        <p:txBody>
          <a:bodyPr/>
          <a:lstStyle/>
          <a:p>
            <a:fld id="{B90F5D58-DC79-4495-9268-56CB18077A25}" type="datetime1">
              <a:rPr lang="en-US" smtClean="0"/>
              <a:t>11/24/2023</a:t>
            </a:fld>
            <a:endParaRPr lang="en-US"/>
          </a:p>
        </p:txBody>
      </p:sp>
      <p:sp>
        <p:nvSpPr>
          <p:cNvPr id="6" name="Slide Number Placeholder 5">
            <a:extLst>
              <a:ext uri="{FF2B5EF4-FFF2-40B4-BE49-F238E27FC236}">
                <a16:creationId xmlns:a16="http://schemas.microsoft.com/office/drawing/2014/main" id="{5DF3ADAC-CE7D-468D-AEBE-226541456C1E}"/>
              </a:ext>
            </a:extLst>
          </p:cNvPr>
          <p:cNvSpPr>
            <a:spLocks noGrp="1"/>
          </p:cNvSpPr>
          <p:nvPr>
            <p:ph type="sldNum" sz="quarter" idx="12"/>
          </p:nvPr>
        </p:nvSpPr>
        <p:spPr/>
        <p:txBody>
          <a:bodyPr/>
          <a:lstStyle/>
          <a:p>
            <a:fld id="{85F1D94D-E39D-4060-8F8E-01EBC27FED6C}" type="slidenum">
              <a:rPr lang="en-US" smtClean="0"/>
              <a:t>14</a:t>
            </a:fld>
            <a:endParaRPr lang="en-US"/>
          </a:p>
        </p:txBody>
      </p:sp>
    </p:spTree>
    <p:extLst>
      <p:ext uri="{BB962C8B-B14F-4D97-AF65-F5344CB8AC3E}">
        <p14:creationId xmlns:p14="http://schemas.microsoft.com/office/powerpoint/2010/main" val="40927419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1FFED1-7517-4902-9732-FE343475D11B}"/>
              </a:ext>
            </a:extLst>
          </p:cNvPr>
          <p:cNvSpPr>
            <a:spLocks noGrp="1"/>
          </p:cNvSpPr>
          <p:nvPr>
            <p:ph type="title"/>
          </p:nvPr>
        </p:nvSpPr>
        <p:spPr/>
        <p:txBody>
          <a:bodyPr/>
          <a:lstStyle/>
          <a:p>
            <a:r>
              <a:rPr lang="en-US" sz="4800" dirty="0" err="1">
                <a:latin typeface="Cambria" panose="02040503050406030204" pitchFamily="18" charset="0"/>
                <a:ea typeface="Cambria" panose="02040503050406030204" pitchFamily="18" charset="0"/>
              </a:rPr>
              <a:t>pinMode</a:t>
            </a:r>
            <a:r>
              <a:rPr lang="en-US" sz="4800" dirty="0">
                <a:latin typeface="Cambria" panose="02040503050406030204" pitchFamily="18" charset="0"/>
                <a:ea typeface="Cambria" panose="02040503050406030204" pitchFamily="18" charset="0"/>
              </a:rPr>
              <a:t>()</a:t>
            </a:r>
            <a:endParaRPr lang="en-US" dirty="0"/>
          </a:p>
        </p:txBody>
      </p:sp>
      <p:sp>
        <p:nvSpPr>
          <p:cNvPr id="3" name="Content Placeholder 2">
            <a:extLst>
              <a:ext uri="{FF2B5EF4-FFF2-40B4-BE49-F238E27FC236}">
                <a16:creationId xmlns:a16="http://schemas.microsoft.com/office/drawing/2014/main" id="{5F168561-7C4A-480F-8FA9-B28202483868}"/>
              </a:ext>
            </a:extLst>
          </p:cNvPr>
          <p:cNvSpPr>
            <a:spLocks noGrp="1"/>
          </p:cNvSpPr>
          <p:nvPr>
            <p:ph idx="1"/>
          </p:nvPr>
        </p:nvSpPr>
        <p:spPr/>
        <p:txBody>
          <a:bodyPr>
            <a:normAutofit/>
          </a:bodyPr>
          <a:lstStyle/>
          <a:p>
            <a:pPr marL="0" indent="0">
              <a:buNone/>
            </a:pPr>
            <a:r>
              <a:rPr lang="en-US" sz="2400" b="1" dirty="0">
                <a:latin typeface="Cambria" panose="02040503050406030204" pitchFamily="18" charset="0"/>
                <a:ea typeface="Cambria" panose="02040503050406030204" pitchFamily="18" charset="0"/>
              </a:rPr>
              <a:t>Description</a:t>
            </a:r>
          </a:p>
          <a:p>
            <a:pPr marL="0" indent="0">
              <a:buNone/>
            </a:pPr>
            <a:r>
              <a:rPr lang="en-US" sz="2400" dirty="0">
                <a:latin typeface="Cambria" panose="02040503050406030204" pitchFamily="18" charset="0"/>
                <a:ea typeface="Cambria" panose="02040503050406030204" pitchFamily="18" charset="0"/>
              </a:rPr>
              <a:t>Configures the specified pin to behave either as an input or an output.</a:t>
            </a:r>
          </a:p>
          <a:p>
            <a:pPr marL="0" indent="0">
              <a:buNone/>
            </a:pPr>
            <a:r>
              <a:rPr lang="en-US" sz="2400" b="1" dirty="0">
                <a:latin typeface="Cambria" panose="02040503050406030204" pitchFamily="18" charset="0"/>
                <a:ea typeface="Cambria" panose="02040503050406030204" pitchFamily="18" charset="0"/>
              </a:rPr>
              <a:t>Syntax</a:t>
            </a:r>
          </a:p>
          <a:p>
            <a:pPr marL="0" indent="0">
              <a:buNone/>
            </a:pPr>
            <a:r>
              <a:rPr lang="en-US" sz="2400" dirty="0" err="1">
                <a:latin typeface="Cambria" panose="02040503050406030204" pitchFamily="18" charset="0"/>
                <a:ea typeface="Cambria" panose="02040503050406030204" pitchFamily="18" charset="0"/>
              </a:rPr>
              <a:t>pinMode</a:t>
            </a:r>
            <a:r>
              <a:rPr lang="en-US" sz="2400" dirty="0">
                <a:latin typeface="Cambria" panose="02040503050406030204" pitchFamily="18" charset="0"/>
                <a:ea typeface="Cambria" panose="02040503050406030204" pitchFamily="18" charset="0"/>
              </a:rPr>
              <a:t>(pin, mode)</a:t>
            </a:r>
          </a:p>
          <a:p>
            <a:pPr marL="0" indent="0">
              <a:buNone/>
            </a:pPr>
            <a:r>
              <a:rPr lang="en-US" sz="2400" b="1" dirty="0">
                <a:latin typeface="Cambria" panose="02040503050406030204" pitchFamily="18" charset="0"/>
                <a:ea typeface="Cambria" panose="02040503050406030204" pitchFamily="18" charset="0"/>
              </a:rPr>
              <a:t>Parameters</a:t>
            </a:r>
          </a:p>
          <a:p>
            <a:pPr marL="0" indent="0">
              <a:buNone/>
            </a:pPr>
            <a:r>
              <a:rPr lang="en-US" sz="2400" dirty="0">
                <a:latin typeface="Cambria" panose="02040503050406030204" pitchFamily="18" charset="0"/>
                <a:ea typeface="Cambria" panose="02040503050406030204" pitchFamily="18" charset="0"/>
              </a:rPr>
              <a:t>pin: the number of the pin whose mode you wish to set</a:t>
            </a:r>
          </a:p>
          <a:p>
            <a:pPr marL="0" indent="0">
              <a:buNone/>
            </a:pPr>
            <a:r>
              <a:rPr lang="en-US" sz="2400" dirty="0">
                <a:latin typeface="Cambria" panose="02040503050406030204" pitchFamily="18" charset="0"/>
                <a:ea typeface="Cambria" panose="02040503050406030204" pitchFamily="18" charset="0"/>
              </a:rPr>
              <a:t>mode: INPUT, OUTPUT</a:t>
            </a:r>
          </a:p>
          <a:p>
            <a:endParaRPr lang="en-US" sz="2400" dirty="0"/>
          </a:p>
        </p:txBody>
      </p:sp>
      <p:sp>
        <p:nvSpPr>
          <p:cNvPr id="4" name="Date Placeholder 3">
            <a:extLst>
              <a:ext uri="{FF2B5EF4-FFF2-40B4-BE49-F238E27FC236}">
                <a16:creationId xmlns:a16="http://schemas.microsoft.com/office/drawing/2014/main" id="{6F22D353-866E-419B-B7B8-8D9EFAED9C5C}"/>
              </a:ext>
            </a:extLst>
          </p:cNvPr>
          <p:cNvSpPr>
            <a:spLocks noGrp="1"/>
          </p:cNvSpPr>
          <p:nvPr>
            <p:ph type="dt" sz="half" idx="10"/>
          </p:nvPr>
        </p:nvSpPr>
        <p:spPr/>
        <p:txBody>
          <a:bodyPr/>
          <a:lstStyle/>
          <a:p>
            <a:fld id="{D49EE86D-8771-4922-9512-A2E71547577F}" type="datetime1">
              <a:rPr lang="en-US" smtClean="0"/>
              <a:t>11/24/2023</a:t>
            </a:fld>
            <a:endParaRPr lang="en-US"/>
          </a:p>
        </p:txBody>
      </p:sp>
      <p:sp>
        <p:nvSpPr>
          <p:cNvPr id="6" name="Slide Number Placeholder 5">
            <a:extLst>
              <a:ext uri="{FF2B5EF4-FFF2-40B4-BE49-F238E27FC236}">
                <a16:creationId xmlns:a16="http://schemas.microsoft.com/office/drawing/2014/main" id="{A1BD5122-3FF8-415D-97FC-DF4EC1650703}"/>
              </a:ext>
            </a:extLst>
          </p:cNvPr>
          <p:cNvSpPr>
            <a:spLocks noGrp="1"/>
          </p:cNvSpPr>
          <p:nvPr>
            <p:ph type="sldNum" sz="quarter" idx="12"/>
          </p:nvPr>
        </p:nvSpPr>
        <p:spPr/>
        <p:txBody>
          <a:bodyPr/>
          <a:lstStyle/>
          <a:p>
            <a:fld id="{85F1D94D-E39D-4060-8F8E-01EBC27FED6C}" type="slidenum">
              <a:rPr lang="en-US" smtClean="0"/>
              <a:t>15</a:t>
            </a:fld>
            <a:endParaRPr lang="en-US"/>
          </a:p>
        </p:txBody>
      </p:sp>
    </p:spTree>
    <p:extLst>
      <p:ext uri="{BB962C8B-B14F-4D97-AF65-F5344CB8AC3E}">
        <p14:creationId xmlns:p14="http://schemas.microsoft.com/office/powerpoint/2010/main" val="39687793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C8DCCE-F6D6-475D-ACDB-327C4212B511}"/>
              </a:ext>
            </a:extLst>
          </p:cNvPr>
          <p:cNvSpPr>
            <a:spLocks noGrp="1"/>
          </p:cNvSpPr>
          <p:nvPr>
            <p:ph type="title"/>
          </p:nvPr>
        </p:nvSpPr>
        <p:spPr/>
        <p:txBody>
          <a:bodyPr/>
          <a:lstStyle/>
          <a:p>
            <a:r>
              <a:rPr lang="en-US" dirty="0"/>
              <a:t>Basic Arduino Code</a:t>
            </a:r>
          </a:p>
        </p:txBody>
      </p:sp>
      <p:sp>
        <p:nvSpPr>
          <p:cNvPr id="3" name="Content Placeholder 2">
            <a:extLst>
              <a:ext uri="{FF2B5EF4-FFF2-40B4-BE49-F238E27FC236}">
                <a16:creationId xmlns:a16="http://schemas.microsoft.com/office/drawing/2014/main" id="{718A6192-F8AF-4D40-A9FA-AA4AD6BBA1F7}"/>
              </a:ext>
            </a:extLst>
          </p:cNvPr>
          <p:cNvSpPr>
            <a:spLocks noGrp="1"/>
          </p:cNvSpPr>
          <p:nvPr>
            <p:ph idx="1"/>
          </p:nvPr>
        </p:nvSpPr>
        <p:spPr/>
        <p:txBody>
          <a:bodyPr/>
          <a:lstStyle/>
          <a:p>
            <a:pPr marL="0" indent="0">
              <a:buNone/>
            </a:pPr>
            <a:r>
              <a:rPr lang="en-US" sz="2000" dirty="0">
                <a:latin typeface="Cambria" panose="02040503050406030204" pitchFamily="18" charset="0"/>
                <a:ea typeface="Cambria" panose="02040503050406030204" pitchFamily="18" charset="0"/>
              </a:rPr>
              <a:t>The bare minimum of code needed to start an Arduino sketch. </a:t>
            </a:r>
          </a:p>
          <a:p>
            <a:pPr marL="0" indent="0">
              <a:buNone/>
            </a:pPr>
            <a:r>
              <a:rPr lang="en-US" sz="2000" dirty="0">
                <a:latin typeface="Cambria" panose="02040503050406030204" pitchFamily="18" charset="0"/>
                <a:ea typeface="Cambria" panose="02040503050406030204" pitchFamily="18" charset="0"/>
              </a:rPr>
              <a:t>void </a:t>
            </a:r>
            <a:r>
              <a:rPr lang="en-US" sz="2000" b="1" dirty="0">
                <a:latin typeface="Cambria" panose="02040503050406030204" pitchFamily="18" charset="0"/>
                <a:ea typeface="Cambria" panose="02040503050406030204" pitchFamily="18" charset="0"/>
              </a:rPr>
              <a:t>setup() </a:t>
            </a:r>
            <a:r>
              <a:rPr lang="en-US" sz="2000" dirty="0">
                <a:latin typeface="Cambria" panose="02040503050406030204" pitchFamily="18" charset="0"/>
                <a:ea typeface="Cambria" panose="02040503050406030204" pitchFamily="18" charset="0"/>
              </a:rPr>
              <a:t>{</a:t>
            </a:r>
          </a:p>
          <a:p>
            <a:pPr marL="0" indent="0">
              <a:buNone/>
            </a:pPr>
            <a:r>
              <a:rPr lang="en-US" sz="2000" dirty="0">
                <a:latin typeface="Cambria" panose="02040503050406030204" pitchFamily="18" charset="0"/>
                <a:ea typeface="Cambria" panose="02040503050406030204" pitchFamily="18" charset="0"/>
              </a:rPr>
              <a:t>  // put your setup code here, to run once:</a:t>
            </a:r>
          </a:p>
          <a:p>
            <a:pPr marL="0" indent="0">
              <a:buNone/>
            </a:pPr>
            <a:r>
              <a:rPr lang="en-US" sz="2000" dirty="0">
                <a:latin typeface="Cambria" panose="02040503050406030204" pitchFamily="18" charset="0"/>
                <a:ea typeface="Cambria" panose="02040503050406030204" pitchFamily="18" charset="0"/>
              </a:rPr>
              <a:t>}</a:t>
            </a:r>
          </a:p>
          <a:p>
            <a:pPr marL="0" indent="0">
              <a:buNone/>
            </a:pPr>
            <a:r>
              <a:rPr lang="en-US" sz="2000" dirty="0">
                <a:latin typeface="Cambria" panose="02040503050406030204" pitchFamily="18" charset="0"/>
                <a:ea typeface="Cambria" panose="02040503050406030204" pitchFamily="18" charset="0"/>
              </a:rPr>
              <a:t>void </a:t>
            </a:r>
            <a:r>
              <a:rPr lang="en-US" sz="2000" b="1" dirty="0">
                <a:latin typeface="Cambria" panose="02040503050406030204" pitchFamily="18" charset="0"/>
                <a:ea typeface="Cambria" panose="02040503050406030204" pitchFamily="18" charset="0"/>
              </a:rPr>
              <a:t>loop() </a:t>
            </a:r>
            <a:r>
              <a:rPr lang="en-US" sz="2000" dirty="0">
                <a:latin typeface="Cambria" panose="02040503050406030204" pitchFamily="18" charset="0"/>
                <a:ea typeface="Cambria" panose="02040503050406030204" pitchFamily="18" charset="0"/>
              </a:rPr>
              <a:t>{</a:t>
            </a:r>
          </a:p>
          <a:p>
            <a:pPr marL="0" indent="0">
              <a:buNone/>
            </a:pPr>
            <a:r>
              <a:rPr lang="en-US" sz="2000" dirty="0">
                <a:latin typeface="Cambria" panose="02040503050406030204" pitchFamily="18" charset="0"/>
                <a:ea typeface="Cambria" panose="02040503050406030204" pitchFamily="18" charset="0"/>
              </a:rPr>
              <a:t>  // put your main code here, to run repeatedly:</a:t>
            </a:r>
          </a:p>
          <a:p>
            <a:pPr marL="0" indent="0">
              <a:buNone/>
            </a:pPr>
            <a:r>
              <a:rPr lang="en-US" sz="2000" dirty="0">
                <a:latin typeface="Cambria" panose="02040503050406030204" pitchFamily="18" charset="0"/>
                <a:ea typeface="Cambria" panose="02040503050406030204" pitchFamily="18" charset="0"/>
              </a:rPr>
              <a:t>}</a:t>
            </a:r>
          </a:p>
          <a:p>
            <a:endParaRPr lang="en-US" dirty="0"/>
          </a:p>
        </p:txBody>
      </p:sp>
      <p:sp>
        <p:nvSpPr>
          <p:cNvPr id="4" name="Date Placeholder 3">
            <a:extLst>
              <a:ext uri="{FF2B5EF4-FFF2-40B4-BE49-F238E27FC236}">
                <a16:creationId xmlns:a16="http://schemas.microsoft.com/office/drawing/2014/main" id="{CC46663C-720E-4031-AB9A-F70E648D8C1C}"/>
              </a:ext>
            </a:extLst>
          </p:cNvPr>
          <p:cNvSpPr>
            <a:spLocks noGrp="1"/>
          </p:cNvSpPr>
          <p:nvPr>
            <p:ph type="dt" sz="half" idx="10"/>
          </p:nvPr>
        </p:nvSpPr>
        <p:spPr/>
        <p:txBody>
          <a:bodyPr/>
          <a:lstStyle/>
          <a:p>
            <a:fld id="{B36A0D71-6E6B-4C82-AD1A-65B0BFD41B5C}" type="datetime1">
              <a:rPr lang="en-US" smtClean="0"/>
              <a:t>11/24/2023</a:t>
            </a:fld>
            <a:endParaRPr lang="en-US"/>
          </a:p>
        </p:txBody>
      </p:sp>
      <p:sp>
        <p:nvSpPr>
          <p:cNvPr id="6" name="Slide Number Placeholder 5">
            <a:extLst>
              <a:ext uri="{FF2B5EF4-FFF2-40B4-BE49-F238E27FC236}">
                <a16:creationId xmlns:a16="http://schemas.microsoft.com/office/drawing/2014/main" id="{C6D86F1F-70DC-4099-BE8B-0276E21617B2}"/>
              </a:ext>
            </a:extLst>
          </p:cNvPr>
          <p:cNvSpPr>
            <a:spLocks noGrp="1"/>
          </p:cNvSpPr>
          <p:nvPr>
            <p:ph type="sldNum" sz="quarter" idx="12"/>
          </p:nvPr>
        </p:nvSpPr>
        <p:spPr/>
        <p:txBody>
          <a:bodyPr/>
          <a:lstStyle/>
          <a:p>
            <a:fld id="{85F1D94D-E39D-4060-8F8E-01EBC27FED6C}" type="slidenum">
              <a:rPr lang="en-US" smtClean="0"/>
              <a:t>16</a:t>
            </a:fld>
            <a:endParaRPr lang="en-US"/>
          </a:p>
        </p:txBody>
      </p:sp>
    </p:spTree>
    <p:extLst>
      <p:ext uri="{BB962C8B-B14F-4D97-AF65-F5344CB8AC3E}">
        <p14:creationId xmlns:p14="http://schemas.microsoft.com/office/powerpoint/2010/main" val="30560826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1E4811-963B-498B-88EA-306E18F189DE}"/>
              </a:ext>
            </a:extLst>
          </p:cNvPr>
          <p:cNvSpPr>
            <a:spLocks noGrp="1"/>
          </p:cNvSpPr>
          <p:nvPr>
            <p:ph type="title"/>
          </p:nvPr>
        </p:nvSpPr>
        <p:spPr/>
        <p:txBody>
          <a:bodyPr/>
          <a:lstStyle/>
          <a:p>
            <a:r>
              <a:rPr lang="en-US" dirty="0"/>
              <a:t>Blinking LED</a:t>
            </a:r>
          </a:p>
        </p:txBody>
      </p:sp>
      <p:sp>
        <p:nvSpPr>
          <p:cNvPr id="3" name="Content Placeholder 2">
            <a:extLst>
              <a:ext uri="{FF2B5EF4-FFF2-40B4-BE49-F238E27FC236}">
                <a16:creationId xmlns:a16="http://schemas.microsoft.com/office/drawing/2014/main" id="{E9181AC0-58C6-4927-B21C-C165E5556427}"/>
              </a:ext>
            </a:extLst>
          </p:cNvPr>
          <p:cNvSpPr>
            <a:spLocks noGrp="1"/>
          </p:cNvSpPr>
          <p:nvPr>
            <p:ph idx="1"/>
          </p:nvPr>
        </p:nvSpPr>
        <p:spPr/>
        <p:txBody>
          <a:bodyPr>
            <a:noAutofit/>
          </a:bodyPr>
          <a:lstStyle/>
          <a:p>
            <a:pPr algn="l"/>
            <a:r>
              <a:rPr lang="en-US" b="1" dirty="0">
                <a:solidFill>
                  <a:schemeClr val="tx1"/>
                </a:solidFill>
                <a:latin typeface="Cambria" panose="02040503050406030204" pitchFamily="18" charset="0"/>
                <a:ea typeface="Cambria" panose="02040503050406030204" pitchFamily="18" charset="0"/>
              </a:rPr>
              <a:t>int </a:t>
            </a:r>
            <a:r>
              <a:rPr lang="en-US" b="1" dirty="0" err="1">
                <a:solidFill>
                  <a:schemeClr val="tx1"/>
                </a:solidFill>
                <a:latin typeface="Cambria" panose="02040503050406030204" pitchFamily="18" charset="0"/>
                <a:ea typeface="Cambria" panose="02040503050406030204" pitchFamily="18" charset="0"/>
              </a:rPr>
              <a:t>ledpin</a:t>
            </a:r>
            <a:r>
              <a:rPr lang="en-US" b="1" dirty="0">
                <a:solidFill>
                  <a:schemeClr val="tx1"/>
                </a:solidFill>
                <a:latin typeface="Cambria" panose="02040503050406030204" pitchFamily="18" charset="0"/>
                <a:ea typeface="Cambria" panose="02040503050406030204" pitchFamily="18" charset="0"/>
              </a:rPr>
              <a:t> = 12;</a:t>
            </a:r>
          </a:p>
          <a:p>
            <a:pPr algn="l"/>
            <a:r>
              <a:rPr lang="en-US" b="1" dirty="0">
                <a:solidFill>
                  <a:schemeClr val="tx1"/>
                </a:solidFill>
                <a:latin typeface="Cambria" panose="02040503050406030204" pitchFamily="18" charset="0"/>
                <a:ea typeface="Cambria" panose="02040503050406030204" pitchFamily="18" charset="0"/>
              </a:rPr>
              <a:t>void setup() {</a:t>
            </a:r>
          </a:p>
          <a:p>
            <a:pPr algn="l"/>
            <a:r>
              <a:rPr lang="en-US" b="1" dirty="0">
                <a:solidFill>
                  <a:schemeClr val="tx1"/>
                </a:solidFill>
                <a:latin typeface="Cambria" panose="02040503050406030204" pitchFamily="18" charset="0"/>
                <a:ea typeface="Cambria" panose="02040503050406030204" pitchFamily="18" charset="0"/>
              </a:rPr>
              <a:t>          </a:t>
            </a:r>
            <a:r>
              <a:rPr lang="en-US" b="1" dirty="0" err="1">
                <a:solidFill>
                  <a:schemeClr val="tx1"/>
                </a:solidFill>
                <a:latin typeface="Cambria" panose="02040503050406030204" pitchFamily="18" charset="0"/>
                <a:ea typeface="Cambria" panose="02040503050406030204" pitchFamily="18" charset="0"/>
              </a:rPr>
              <a:t>pinMode</a:t>
            </a:r>
            <a:r>
              <a:rPr lang="en-US" b="1" dirty="0">
                <a:solidFill>
                  <a:schemeClr val="tx1"/>
                </a:solidFill>
                <a:latin typeface="Cambria" panose="02040503050406030204" pitchFamily="18" charset="0"/>
                <a:ea typeface="Cambria" panose="02040503050406030204" pitchFamily="18" charset="0"/>
              </a:rPr>
              <a:t>(</a:t>
            </a:r>
            <a:r>
              <a:rPr lang="en-US" b="1" dirty="0" err="1">
                <a:solidFill>
                  <a:schemeClr val="tx1"/>
                </a:solidFill>
                <a:latin typeface="Cambria" panose="02040503050406030204" pitchFamily="18" charset="0"/>
                <a:ea typeface="Cambria" panose="02040503050406030204" pitchFamily="18" charset="0"/>
              </a:rPr>
              <a:t>ledpin,OUTPUT</a:t>
            </a:r>
            <a:r>
              <a:rPr lang="en-US" b="1" dirty="0">
                <a:solidFill>
                  <a:schemeClr val="tx1"/>
                </a:solidFill>
                <a:latin typeface="Cambria" panose="02040503050406030204" pitchFamily="18" charset="0"/>
                <a:ea typeface="Cambria" panose="02040503050406030204" pitchFamily="18" charset="0"/>
              </a:rPr>
              <a:t>);</a:t>
            </a:r>
          </a:p>
          <a:p>
            <a:pPr algn="l"/>
            <a:r>
              <a:rPr lang="en-US" b="1" dirty="0">
                <a:solidFill>
                  <a:schemeClr val="tx1"/>
                </a:solidFill>
                <a:latin typeface="Cambria" panose="02040503050406030204" pitchFamily="18" charset="0"/>
                <a:ea typeface="Cambria" panose="02040503050406030204" pitchFamily="18" charset="0"/>
              </a:rPr>
              <a:t>}</a:t>
            </a:r>
          </a:p>
          <a:p>
            <a:pPr algn="l"/>
            <a:r>
              <a:rPr lang="en-US" b="1" dirty="0">
                <a:solidFill>
                  <a:schemeClr val="tx1"/>
                </a:solidFill>
                <a:latin typeface="Cambria" panose="02040503050406030204" pitchFamily="18" charset="0"/>
                <a:ea typeface="Cambria" panose="02040503050406030204" pitchFamily="18" charset="0"/>
              </a:rPr>
              <a:t>void loop() {</a:t>
            </a:r>
          </a:p>
          <a:p>
            <a:pPr algn="l"/>
            <a:r>
              <a:rPr lang="en-US" b="1" dirty="0">
                <a:solidFill>
                  <a:schemeClr val="tx1"/>
                </a:solidFill>
                <a:latin typeface="Cambria" panose="02040503050406030204" pitchFamily="18" charset="0"/>
                <a:ea typeface="Cambria" panose="02040503050406030204" pitchFamily="18" charset="0"/>
              </a:rPr>
              <a:t>          </a:t>
            </a:r>
            <a:r>
              <a:rPr lang="en-US" b="1" dirty="0" err="1">
                <a:solidFill>
                  <a:schemeClr val="tx1"/>
                </a:solidFill>
                <a:latin typeface="Cambria" panose="02040503050406030204" pitchFamily="18" charset="0"/>
                <a:ea typeface="Cambria" panose="02040503050406030204" pitchFamily="18" charset="0"/>
              </a:rPr>
              <a:t>digitalWrite</a:t>
            </a:r>
            <a:r>
              <a:rPr lang="en-US" b="1" dirty="0">
                <a:solidFill>
                  <a:schemeClr val="tx1"/>
                </a:solidFill>
                <a:latin typeface="Cambria" panose="02040503050406030204" pitchFamily="18" charset="0"/>
                <a:ea typeface="Cambria" panose="02040503050406030204" pitchFamily="18" charset="0"/>
              </a:rPr>
              <a:t>(</a:t>
            </a:r>
            <a:r>
              <a:rPr lang="en-US" b="1" dirty="0" err="1">
                <a:solidFill>
                  <a:schemeClr val="tx1"/>
                </a:solidFill>
                <a:latin typeface="Cambria" panose="02040503050406030204" pitchFamily="18" charset="0"/>
                <a:ea typeface="Cambria" panose="02040503050406030204" pitchFamily="18" charset="0"/>
              </a:rPr>
              <a:t>ledpin,HIGH</a:t>
            </a:r>
            <a:r>
              <a:rPr lang="en-US" b="1" dirty="0">
                <a:solidFill>
                  <a:schemeClr val="tx1"/>
                </a:solidFill>
                <a:latin typeface="Cambria" panose="02040503050406030204" pitchFamily="18" charset="0"/>
                <a:ea typeface="Cambria" panose="02040503050406030204" pitchFamily="18" charset="0"/>
              </a:rPr>
              <a:t>);</a:t>
            </a:r>
          </a:p>
          <a:p>
            <a:pPr algn="l"/>
            <a:r>
              <a:rPr lang="en-US" b="1" dirty="0">
                <a:solidFill>
                  <a:schemeClr val="tx1"/>
                </a:solidFill>
                <a:latin typeface="Cambria" panose="02040503050406030204" pitchFamily="18" charset="0"/>
                <a:ea typeface="Cambria" panose="02040503050406030204" pitchFamily="18" charset="0"/>
              </a:rPr>
              <a:t>          delay(500);</a:t>
            </a:r>
          </a:p>
          <a:p>
            <a:pPr algn="l"/>
            <a:r>
              <a:rPr lang="en-US" b="1" dirty="0">
                <a:solidFill>
                  <a:schemeClr val="tx1"/>
                </a:solidFill>
                <a:latin typeface="Cambria" panose="02040503050406030204" pitchFamily="18" charset="0"/>
                <a:ea typeface="Cambria" panose="02040503050406030204" pitchFamily="18" charset="0"/>
              </a:rPr>
              <a:t>          </a:t>
            </a:r>
            <a:r>
              <a:rPr lang="en-US" b="1" dirty="0" err="1">
                <a:solidFill>
                  <a:schemeClr val="tx1"/>
                </a:solidFill>
                <a:latin typeface="Cambria" panose="02040503050406030204" pitchFamily="18" charset="0"/>
                <a:ea typeface="Cambria" panose="02040503050406030204" pitchFamily="18" charset="0"/>
              </a:rPr>
              <a:t>digitalWrite</a:t>
            </a:r>
            <a:r>
              <a:rPr lang="en-US" b="1" dirty="0">
                <a:solidFill>
                  <a:schemeClr val="tx1"/>
                </a:solidFill>
                <a:latin typeface="Cambria" panose="02040503050406030204" pitchFamily="18" charset="0"/>
                <a:ea typeface="Cambria" panose="02040503050406030204" pitchFamily="18" charset="0"/>
              </a:rPr>
              <a:t>(</a:t>
            </a:r>
            <a:r>
              <a:rPr lang="en-US" b="1" dirty="0" err="1">
                <a:solidFill>
                  <a:schemeClr val="tx1"/>
                </a:solidFill>
                <a:latin typeface="Cambria" panose="02040503050406030204" pitchFamily="18" charset="0"/>
                <a:ea typeface="Cambria" panose="02040503050406030204" pitchFamily="18" charset="0"/>
              </a:rPr>
              <a:t>ledpin,LOW</a:t>
            </a:r>
            <a:r>
              <a:rPr lang="en-US" b="1" dirty="0">
                <a:solidFill>
                  <a:schemeClr val="tx1"/>
                </a:solidFill>
                <a:latin typeface="Cambria" panose="02040503050406030204" pitchFamily="18" charset="0"/>
                <a:ea typeface="Cambria" panose="02040503050406030204" pitchFamily="18" charset="0"/>
              </a:rPr>
              <a:t>);</a:t>
            </a:r>
          </a:p>
          <a:p>
            <a:pPr algn="l"/>
            <a:r>
              <a:rPr lang="en-US" b="1" dirty="0">
                <a:solidFill>
                  <a:schemeClr val="tx1"/>
                </a:solidFill>
                <a:latin typeface="Cambria" panose="02040503050406030204" pitchFamily="18" charset="0"/>
                <a:ea typeface="Cambria" panose="02040503050406030204" pitchFamily="18" charset="0"/>
              </a:rPr>
              <a:t>          delay(500);</a:t>
            </a:r>
          </a:p>
          <a:p>
            <a:pPr algn="l"/>
            <a:r>
              <a:rPr lang="en-US" b="1" dirty="0">
                <a:solidFill>
                  <a:schemeClr val="tx1"/>
                </a:solidFill>
                <a:latin typeface="Cambria" panose="02040503050406030204" pitchFamily="18" charset="0"/>
                <a:ea typeface="Cambria" panose="02040503050406030204" pitchFamily="18" charset="0"/>
              </a:rPr>
              <a:t>}</a:t>
            </a:r>
          </a:p>
        </p:txBody>
      </p:sp>
      <p:sp>
        <p:nvSpPr>
          <p:cNvPr id="4" name="Date Placeholder 3">
            <a:extLst>
              <a:ext uri="{FF2B5EF4-FFF2-40B4-BE49-F238E27FC236}">
                <a16:creationId xmlns:a16="http://schemas.microsoft.com/office/drawing/2014/main" id="{DB28E957-AC9D-45D3-A2A1-21050E9ED5A5}"/>
              </a:ext>
            </a:extLst>
          </p:cNvPr>
          <p:cNvSpPr>
            <a:spLocks noGrp="1"/>
          </p:cNvSpPr>
          <p:nvPr>
            <p:ph type="dt" sz="half" idx="10"/>
          </p:nvPr>
        </p:nvSpPr>
        <p:spPr/>
        <p:txBody>
          <a:bodyPr/>
          <a:lstStyle/>
          <a:p>
            <a:fld id="{C07F72F9-DB52-4168-91BC-DCD9ECC960FB}" type="datetime1">
              <a:rPr lang="en-US" smtClean="0"/>
              <a:t>11/24/2023</a:t>
            </a:fld>
            <a:endParaRPr lang="en-US"/>
          </a:p>
        </p:txBody>
      </p:sp>
      <p:sp>
        <p:nvSpPr>
          <p:cNvPr id="6" name="Slide Number Placeholder 5">
            <a:extLst>
              <a:ext uri="{FF2B5EF4-FFF2-40B4-BE49-F238E27FC236}">
                <a16:creationId xmlns:a16="http://schemas.microsoft.com/office/drawing/2014/main" id="{485EB34B-1C7A-4EB9-9794-69115F77CA1B}"/>
              </a:ext>
            </a:extLst>
          </p:cNvPr>
          <p:cNvSpPr>
            <a:spLocks noGrp="1"/>
          </p:cNvSpPr>
          <p:nvPr>
            <p:ph type="sldNum" sz="quarter" idx="12"/>
          </p:nvPr>
        </p:nvSpPr>
        <p:spPr/>
        <p:txBody>
          <a:bodyPr/>
          <a:lstStyle/>
          <a:p>
            <a:fld id="{85F1D94D-E39D-4060-8F8E-01EBC27FED6C}" type="slidenum">
              <a:rPr lang="en-US" smtClean="0"/>
              <a:t>17</a:t>
            </a:fld>
            <a:endParaRPr lang="en-US"/>
          </a:p>
        </p:txBody>
      </p:sp>
    </p:spTree>
    <p:extLst>
      <p:ext uri="{BB962C8B-B14F-4D97-AF65-F5344CB8AC3E}">
        <p14:creationId xmlns:p14="http://schemas.microsoft.com/office/powerpoint/2010/main" val="11123915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5C0B63-C089-4030-9885-0D9CB2C95CBD}"/>
              </a:ext>
            </a:extLst>
          </p:cNvPr>
          <p:cNvSpPr>
            <a:spLocks noGrp="1"/>
          </p:cNvSpPr>
          <p:nvPr>
            <p:ph type="title"/>
          </p:nvPr>
        </p:nvSpPr>
        <p:spPr/>
        <p:txBody>
          <a:bodyPr/>
          <a:lstStyle/>
          <a:p>
            <a:r>
              <a:rPr lang="en-US" dirty="0"/>
              <a:t>How to connect LED to Arduino UNO</a:t>
            </a:r>
          </a:p>
        </p:txBody>
      </p:sp>
      <p:pic>
        <p:nvPicPr>
          <p:cNvPr id="5" name="Content Placeholder 4">
            <a:extLst>
              <a:ext uri="{FF2B5EF4-FFF2-40B4-BE49-F238E27FC236}">
                <a16:creationId xmlns:a16="http://schemas.microsoft.com/office/drawing/2014/main" id="{D2C3C84A-E9A8-4C14-9186-AC4B0A4000F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317936" y="1846263"/>
            <a:ext cx="5616453" cy="4022725"/>
          </a:xfrm>
        </p:spPr>
      </p:pic>
      <p:sp>
        <p:nvSpPr>
          <p:cNvPr id="6" name="Date Placeholder 5">
            <a:extLst>
              <a:ext uri="{FF2B5EF4-FFF2-40B4-BE49-F238E27FC236}">
                <a16:creationId xmlns:a16="http://schemas.microsoft.com/office/drawing/2014/main" id="{46A33D47-FE8A-4ACB-A843-FB06BF4FD7E5}"/>
              </a:ext>
            </a:extLst>
          </p:cNvPr>
          <p:cNvSpPr>
            <a:spLocks noGrp="1"/>
          </p:cNvSpPr>
          <p:nvPr>
            <p:ph type="dt" sz="half" idx="10"/>
          </p:nvPr>
        </p:nvSpPr>
        <p:spPr/>
        <p:txBody>
          <a:bodyPr/>
          <a:lstStyle/>
          <a:p>
            <a:fld id="{7431C0BB-C273-4428-8F5F-A306747BF3B8}" type="datetime1">
              <a:rPr lang="en-US" smtClean="0"/>
              <a:t>11/24/2023</a:t>
            </a:fld>
            <a:endParaRPr lang="en-US"/>
          </a:p>
        </p:txBody>
      </p:sp>
      <p:sp>
        <p:nvSpPr>
          <p:cNvPr id="8" name="Slide Number Placeholder 7">
            <a:extLst>
              <a:ext uri="{FF2B5EF4-FFF2-40B4-BE49-F238E27FC236}">
                <a16:creationId xmlns:a16="http://schemas.microsoft.com/office/drawing/2014/main" id="{B5C16637-0ED9-4844-8B49-AC0BFA226327}"/>
              </a:ext>
            </a:extLst>
          </p:cNvPr>
          <p:cNvSpPr>
            <a:spLocks noGrp="1"/>
          </p:cNvSpPr>
          <p:nvPr>
            <p:ph type="sldNum" sz="quarter" idx="12"/>
          </p:nvPr>
        </p:nvSpPr>
        <p:spPr/>
        <p:txBody>
          <a:bodyPr/>
          <a:lstStyle/>
          <a:p>
            <a:fld id="{85F1D94D-E39D-4060-8F8E-01EBC27FED6C}" type="slidenum">
              <a:rPr lang="en-US" smtClean="0"/>
              <a:t>18</a:t>
            </a:fld>
            <a:endParaRPr lang="en-US"/>
          </a:p>
        </p:txBody>
      </p:sp>
    </p:spTree>
    <p:extLst>
      <p:ext uri="{BB962C8B-B14F-4D97-AF65-F5344CB8AC3E}">
        <p14:creationId xmlns:p14="http://schemas.microsoft.com/office/powerpoint/2010/main" val="7737782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DD87FC-CE3C-42E7-8A20-7DD10BC98D13}"/>
              </a:ext>
            </a:extLst>
          </p:cNvPr>
          <p:cNvSpPr>
            <a:spLocks noGrp="1"/>
          </p:cNvSpPr>
          <p:nvPr>
            <p:ph type="title"/>
          </p:nvPr>
        </p:nvSpPr>
        <p:spPr/>
        <p:txBody>
          <a:bodyPr/>
          <a:lstStyle/>
          <a:p>
            <a:r>
              <a:rPr lang="en-US" dirty="0"/>
              <a:t>Keypad</a:t>
            </a:r>
          </a:p>
        </p:txBody>
      </p:sp>
      <p:sp>
        <p:nvSpPr>
          <p:cNvPr id="3" name="Text Placeholder 2">
            <a:extLst>
              <a:ext uri="{FF2B5EF4-FFF2-40B4-BE49-F238E27FC236}">
                <a16:creationId xmlns:a16="http://schemas.microsoft.com/office/drawing/2014/main" id="{1216BE0F-4217-4C25-9FB3-CDC4BAC514C0}"/>
              </a:ext>
            </a:extLst>
          </p:cNvPr>
          <p:cNvSpPr>
            <a:spLocks noGrp="1"/>
          </p:cNvSpPr>
          <p:nvPr>
            <p:ph type="body" idx="1"/>
          </p:nvPr>
        </p:nvSpPr>
        <p:spPr/>
        <p:txBody>
          <a:bodyPr/>
          <a:lstStyle/>
          <a:p>
            <a:endParaRPr lang="en-US"/>
          </a:p>
        </p:txBody>
      </p:sp>
      <p:sp>
        <p:nvSpPr>
          <p:cNvPr id="4" name="Date Placeholder 3">
            <a:extLst>
              <a:ext uri="{FF2B5EF4-FFF2-40B4-BE49-F238E27FC236}">
                <a16:creationId xmlns:a16="http://schemas.microsoft.com/office/drawing/2014/main" id="{9FE70EB4-10B0-4FAA-8200-5847DB3EDABB}"/>
              </a:ext>
            </a:extLst>
          </p:cNvPr>
          <p:cNvSpPr>
            <a:spLocks noGrp="1"/>
          </p:cNvSpPr>
          <p:nvPr>
            <p:ph type="dt" sz="half" idx="10"/>
          </p:nvPr>
        </p:nvSpPr>
        <p:spPr/>
        <p:txBody>
          <a:bodyPr/>
          <a:lstStyle/>
          <a:p>
            <a:fld id="{F4E52234-7748-4021-AE0A-D6EC11583434}" type="datetime1">
              <a:rPr lang="en-US" smtClean="0"/>
              <a:t>11/24/2023</a:t>
            </a:fld>
            <a:endParaRPr lang="en-US"/>
          </a:p>
        </p:txBody>
      </p:sp>
      <p:sp>
        <p:nvSpPr>
          <p:cNvPr id="6" name="Slide Number Placeholder 5">
            <a:extLst>
              <a:ext uri="{FF2B5EF4-FFF2-40B4-BE49-F238E27FC236}">
                <a16:creationId xmlns:a16="http://schemas.microsoft.com/office/drawing/2014/main" id="{DECE081B-F431-4C67-9F07-5919CB9ED1F1}"/>
              </a:ext>
            </a:extLst>
          </p:cNvPr>
          <p:cNvSpPr>
            <a:spLocks noGrp="1"/>
          </p:cNvSpPr>
          <p:nvPr>
            <p:ph type="sldNum" sz="quarter" idx="12"/>
          </p:nvPr>
        </p:nvSpPr>
        <p:spPr/>
        <p:txBody>
          <a:bodyPr/>
          <a:lstStyle/>
          <a:p>
            <a:fld id="{85F1D94D-E39D-4060-8F8E-01EBC27FED6C}" type="slidenum">
              <a:rPr lang="en-US" smtClean="0"/>
              <a:t>19</a:t>
            </a:fld>
            <a:endParaRPr lang="en-US"/>
          </a:p>
        </p:txBody>
      </p:sp>
    </p:spTree>
    <p:extLst>
      <p:ext uri="{BB962C8B-B14F-4D97-AF65-F5344CB8AC3E}">
        <p14:creationId xmlns:p14="http://schemas.microsoft.com/office/powerpoint/2010/main" val="40829594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F2BCD-8446-4871-B8F6-66358980AA79}"/>
              </a:ext>
            </a:extLst>
          </p:cNvPr>
          <p:cNvSpPr>
            <a:spLocks noGrp="1"/>
          </p:cNvSpPr>
          <p:nvPr>
            <p:ph type="title"/>
          </p:nvPr>
        </p:nvSpPr>
        <p:spPr/>
        <p:txBody>
          <a:bodyPr/>
          <a:lstStyle/>
          <a:p>
            <a:r>
              <a:rPr lang="en-US" dirty="0"/>
              <a:t>Hardware Project Criteria</a:t>
            </a:r>
          </a:p>
        </p:txBody>
      </p:sp>
      <p:sp>
        <p:nvSpPr>
          <p:cNvPr id="3" name="Content Placeholder 2">
            <a:extLst>
              <a:ext uri="{FF2B5EF4-FFF2-40B4-BE49-F238E27FC236}">
                <a16:creationId xmlns:a16="http://schemas.microsoft.com/office/drawing/2014/main" id="{42BC8C7D-99F5-4DA8-9B9C-7565B07C5554}"/>
              </a:ext>
            </a:extLst>
          </p:cNvPr>
          <p:cNvSpPr>
            <a:spLocks noGrp="1"/>
          </p:cNvSpPr>
          <p:nvPr>
            <p:ph idx="1"/>
          </p:nvPr>
        </p:nvSpPr>
        <p:spPr/>
        <p:txBody>
          <a:bodyPr/>
          <a:lstStyle/>
          <a:p>
            <a:pPr marL="0" indent="0">
              <a:buNone/>
            </a:pPr>
            <a:endParaRPr lang="en-US" dirty="0"/>
          </a:p>
          <a:p>
            <a:pPr>
              <a:buFont typeface="Wingdings" panose="05000000000000000000" pitchFamily="2" charset="2"/>
              <a:buChar char="Ø"/>
            </a:pPr>
            <a:r>
              <a:rPr lang="en-US" dirty="0"/>
              <a:t> Must be beneficial to society</a:t>
            </a:r>
          </a:p>
          <a:p>
            <a:pPr>
              <a:buFont typeface="Wingdings" panose="05000000000000000000" pitchFamily="2" charset="2"/>
              <a:buChar char="Ø"/>
            </a:pPr>
            <a:r>
              <a:rPr lang="en-US" dirty="0"/>
              <a:t> Should be budget friendly</a:t>
            </a:r>
          </a:p>
          <a:p>
            <a:pPr>
              <a:buFont typeface="Wingdings" panose="05000000000000000000" pitchFamily="2" charset="2"/>
              <a:buChar char="Ø"/>
            </a:pPr>
            <a:r>
              <a:rPr lang="en-US" dirty="0"/>
              <a:t> Must be a team project</a:t>
            </a:r>
          </a:p>
          <a:p>
            <a:pPr>
              <a:buFont typeface="Wingdings" panose="05000000000000000000" pitchFamily="2" charset="2"/>
              <a:buChar char="Ø"/>
            </a:pPr>
            <a:r>
              <a:rPr lang="en-US" dirty="0"/>
              <a:t> Each team member must contribute to the project</a:t>
            </a:r>
          </a:p>
        </p:txBody>
      </p:sp>
      <p:sp>
        <p:nvSpPr>
          <p:cNvPr id="4" name="Date Placeholder 3">
            <a:extLst>
              <a:ext uri="{FF2B5EF4-FFF2-40B4-BE49-F238E27FC236}">
                <a16:creationId xmlns:a16="http://schemas.microsoft.com/office/drawing/2014/main" id="{A6B87209-843E-4260-B541-976406555CFB}"/>
              </a:ext>
            </a:extLst>
          </p:cNvPr>
          <p:cNvSpPr>
            <a:spLocks noGrp="1"/>
          </p:cNvSpPr>
          <p:nvPr>
            <p:ph type="dt" sz="half" idx="10"/>
          </p:nvPr>
        </p:nvSpPr>
        <p:spPr/>
        <p:txBody>
          <a:bodyPr/>
          <a:lstStyle/>
          <a:p>
            <a:fld id="{21EF627F-4135-429B-939D-607431787020}" type="datetime1">
              <a:rPr lang="en-US" smtClean="0"/>
              <a:t>11/24/2023</a:t>
            </a:fld>
            <a:endParaRPr lang="en-US"/>
          </a:p>
        </p:txBody>
      </p:sp>
      <p:sp>
        <p:nvSpPr>
          <p:cNvPr id="6" name="Slide Number Placeholder 5">
            <a:extLst>
              <a:ext uri="{FF2B5EF4-FFF2-40B4-BE49-F238E27FC236}">
                <a16:creationId xmlns:a16="http://schemas.microsoft.com/office/drawing/2014/main" id="{48F8FD2A-A8CC-47E3-A43C-A17FBE30808B}"/>
              </a:ext>
            </a:extLst>
          </p:cNvPr>
          <p:cNvSpPr>
            <a:spLocks noGrp="1"/>
          </p:cNvSpPr>
          <p:nvPr>
            <p:ph type="sldNum" sz="quarter" idx="12"/>
          </p:nvPr>
        </p:nvSpPr>
        <p:spPr/>
        <p:txBody>
          <a:bodyPr/>
          <a:lstStyle/>
          <a:p>
            <a:fld id="{85F1D94D-E39D-4060-8F8E-01EBC27FED6C}" type="slidenum">
              <a:rPr lang="en-US" smtClean="0"/>
              <a:t>2</a:t>
            </a:fld>
            <a:endParaRPr lang="en-US"/>
          </a:p>
        </p:txBody>
      </p:sp>
    </p:spTree>
    <p:extLst>
      <p:ext uri="{BB962C8B-B14F-4D97-AF65-F5344CB8AC3E}">
        <p14:creationId xmlns:p14="http://schemas.microsoft.com/office/powerpoint/2010/main" val="12636495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3108F-10ED-4EEC-93D8-194AC6CE44FE}"/>
              </a:ext>
            </a:extLst>
          </p:cNvPr>
          <p:cNvSpPr>
            <a:spLocks noGrp="1"/>
          </p:cNvSpPr>
          <p:nvPr>
            <p:ph type="title"/>
          </p:nvPr>
        </p:nvSpPr>
        <p:spPr/>
        <p:txBody>
          <a:bodyPr/>
          <a:lstStyle/>
          <a:p>
            <a:r>
              <a:rPr lang="en-US" dirty="0"/>
              <a:t>Keypad</a:t>
            </a:r>
          </a:p>
        </p:txBody>
      </p:sp>
      <p:sp>
        <p:nvSpPr>
          <p:cNvPr id="4" name="Date Placeholder 3">
            <a:extLst>
              <a:ext uri="{FF2B5EF4-FFF2-40B4-BE49-F238E27FC236}">
                <a16:creationId xmlns:a16="http://schemas.microsoft.com/office/drawing/2014/main" id="{668FBBDF-1A5A-4A54-88AD-1AD518BEB9DF}"/>
              </a:ext>
            </a:extLst>
          </p:cNvPr>
          <p:cNvSpPr>
            <a:spLocks noGrp="1"/>
          </p:cNvSpPr>
          <p:nvPr>
            <p:ph type="dt" sz="half" idx="10"/>
          </p:nvPr>
        </p:nvSpPr>
        <p:spPr/>
        <p:txBody>
          <a:bodyPr/>
          <a:lstStyle/>
          <a:p>
            <a:fld id="{B5535077-6B24-4B58-8FF7-CFBAD397CCD2}" type="datetime1">
              <a:rPr lang="en-US" smtClean="0"/>
              <a:t>11/24/2023</a:t>
            </a:fld>
            <a:endParaRPr lang="en-US"/>
          </a:p>
        </p:txBody>
      </p:sp>
      <p:sp>
        <p:nvSpPr>
          <p:cNvPr id="6" name="Slide Number Placeholder 5">
            <a:extLst>
              <a:ext uri="{FF2B5EF4-FFF2-40B4-BE49-F238E27FC236}">
                <a16:creationId xmlns:a16="http://schemas.microsoft.com/office/drawing/2014/main" id="{1C35727F-6391-4A41-B026-D73F6BA739A5}"/>
              </a:ext>
            </a:extLst>
          </p:cNvPr>
          <p:cNvSpPr>
            <a:spLocks noGrp="1"/>
          </p:cNvSpPr>
          <p:nvPr>
            <p:ph type="sldNum" sz="quarter" idx="12"/>
          </p:nvPr>
        </p:nvSpPr>
        <p:spPr/>
        <p:txBody>
          <a:bodyPr/>
          <a:lstStyle/>
          <a:p>
            <a:fld id="{85F1D94D-E39D-4060-8F8E-01EBC27FED6C}" type="slidenum">
              <a:rPr lang="en-US" smtClean="0"/>
              <a:t>20</a:t>
            </a:fld>
            <a:endParaRPr lang="en-US"/>
          </a:p>
        </p:txBody>
      </p:sp>
      <p:pic>
        <p:nvPicPr>
          <p:cNvPr id="13" name="Content Placeholder 12">
            <a:extLst>
              <a:ext uri="{FF2B5EF4-FFF2-40B4-BE49-F238E27FC236}">
                <a16:creationId xmlns:a16="http://schemas.microsoft.com/office/drawing/2014/main" id="{F634C221-2B99-4A20-8168-55877A99D9C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072353" y="1846263"/>
            <a:ext cx="4107620" cy="4022725"/>
          </a:xfrm>
        </p:spPr>
      </p:pic>
    </p:spTree>
    <p:extLst>
      <p:ext uri="{BB962C8B-B14F-4D97-AF65-F5344CB8AC3E}">
        <p14:creationId xmlns:p14="http://schemas.microsoft.com/office/powerpoint/2010/main" val="23903433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E00FC6-43F3-4DB5-A3F8-C1A8F71282F5}"/>
              </a:ext>
            </a:extLst>
          </p:cNvPr>
          <p:cNvSpPr>
            <a:spLocks noGrp="1"/>
          </p:cNvSpPr>
          <p:nvPr>
            <p:ph type="title"/>
          </p:nvPr>
        </p:nvSpPr>
        <p:spPr/>
        <p:txBody>
          <a:bodyPr>
            <a:normAutofit/>
          </a:bodyPr>
          <a:lstStyle/>
          <a:p>
            <a:r>
              <a:rPr lang="en-US" sz="5400" b="1" dirty="0">
                <a:solidFill>
                  <a:srgbClr val="FFFF00"/>
                </a:solidFill>
              </a:rPr>
              <a:t>4x4 Keypad: Pin Layout</a:t>
            </a:r>
          </a:p>
        </p:txBody>
      </p:sp>
      <p:pic>
        <p:nvPicPr>
          <p:cNvPr id="8" name="Content Placeholder 7">
            <a:extLst>
              <a:ext uri="{FF2B5EF4-FFF2-40B4-BE49-F238E27FC236}">
                <a16:creationId xmlns:a16="http://schemas.microsoft.com/office/drawing/2014/main" id="{D18F91D8-900D-4005-83A8-2FE1E0897A3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88096" y="731838"/>
            <a:ext cx="3917883" cy="5257800"/>
          </a:xfrm>
        </p:spPr>
      </p:pic>
      <p:sp>
        <p:nvSpPr>
          <p:cNvPr id="11" name="Text Placeholder 10">
            <a:extLst>
              <a:ext uri="{FF2B5EF4-FFF2-40B4-BE49-F238E27FC236}">
                <a16:creationId xmlns:a16="http://schemas.microsoft.com/office/drawing/2014/main" id="{6985D50E-D35B-49BA-BF82-5E50F2BF96BD}"/>
              </a:ext>
            </a:extLst>
          </p:cNvPr>
          <p:cNvSpPr>
            <a:spLocks noGrp="1"/>
          </p:cNvSpPr>
          <p:nvPr>
            <p:ph type="body" sz="half" idx="2"/>
          </p:nvPr>
        </p:nvSpPr>
        <p:spPr/>
        <p:txBody>
          <a:bodyPr>
            <a:normAutofit fontScale="92500" lnSpcReduction="20000"/>
          </a:bodyPr>
          <a:lstStyle/>
          <a:p>
            <a:r>
              <a:rPr lang="en-US" sz="3600" b="1" dirty="0"/>
              <a:t>LEFT TO RIGHT-&gt;</a:t>
            </a:r>
          </a:p>
          <a:p>
            <a:r>
              <a:rPr lang="en-US" sz="3600" b="1" dirty="0"/>
              <a:t>1</a:t>
            </a:r>
            <a:r>
              <a:rPr lang="en-US" sz="3600" b="1" baseline="30000" dirty="0"/>
              <a:t>ST</a:t>
            </a:r>
            <a:r>
              <a:rPr lang="en-US" sz="3600" b="1" dirty="0"/>
              <a:t> 4 PINS: ROWPINS</a:t>
            </a:r>
          </a:p>
          <a:p>
            <a:r>
              <a:rPr lang="en-US" sz="3600" b="1" dirty="0"/>
              <a:t>(R1, R2, R3, R4)</a:t>
            </a:r>
          </a:p>
          <a:p>
            <a:r>
              <a:rPr lang="en-US" sz="3600" b="1" dirty="0"/>
              <a:t>LAST 4 PINS: COLPINS</a:t>
            </a:r>
          </a:p>
          <a:p>
            <a:r>
              <a:rPr lang="en-US" sz="3600" b="1" dirty="0"/>
              <a:t>(C1, C2, C3, C4)</a:t>
            </a:r>
          </a:p>
        </p:txBody>
      </p:sp>
      <p:sp>
        <p:nvSpPr>
          <p:cNvPr id="4" name="Date Placeholder 3">
            <a:extLst>
              <a:ext uri="{FF2B5EF4-FFF2-40B4-BE49-F238E27FC236}">
                <a16:creationId xmlns:a16="http://schemas.microsoft.com/office/drawing/2014/main" id="{760D75B8-8C0C-41E6-A324-1B10C075F89F}"/>
              </a:ext>
            </a:extLst>
          </p:cNvPr>
          <p:cNvSpPr>
            <a:spLocks noGrp="1"/>
          </p:cNvSpPr>
          <p:nvPr>
            <p:ph type="dt" sz="half" idx="10"/>
          </p:nvPr>
        </p:nvSpPr>
        <p:spPr/>
        <p:txBody>
          <a:bodyPr/>
          <a:lstStyle/>
          <a:p>
            <a:fld id="{88D727A0-EFDD-49D3-AB9E-55F1E8FDF382}" type="datetime1">
              <a:rPr lang="en-US" smtClean="0"/>
              <a:t>11/24/2023</a:t>
            </a:fld>
            <a:endParaRPr lang="en-US"/>
          </a:p>
        </p:txBody>
      </p:sp>
      <p:sp>
        <p:nvSpPr>
          <p:cNvPr id="6" name="Slide Number Placeholder 5">
            <a:extLst>
              <a:ext uri="{FF2B5EF4-FFF2-40B4-BE49-F238E27FC236}">
                <a16:creationId xmlns:a16="http://schemas.microsoft.com/office/drawing/2014/main" id="{702ADFEF-9A3C-4DB2-A007-0FA77AD69A89}"/>
              </a:ext>
            </a:extLst>
          </p:cNvPr>
          <p:cNvSpPr>
            <a:spLocks noGrp="1"/>
          </p:cNvSpPr>
          <p:nvPr>
            <p:ph type="sldNum" sz="quarter" idx="12"/>
          </p:nvPr>
        </p:nvSpPr>
        <p:spPr/>
        <p:txBody>
          <a:bodyPr/>
          <a:lstStyle/>
          <a:p>
            <a:fld id="{85F1D94D-E39D-4060-8F8E-01EBC27FED6C}" type="slidenum">
              <a:rPr lang="en-US" smtClean="0"/>
              <a:t>21</a:t>
            </a:fld>
            <a:endParaRPr lang="en-US"/>
          </a:p>
        </p:txBody>
      </p:sp>
    </p:spTree>
    <p:extLst>
      <p:ext uri="{BB962C8B-B14F-4D97-AF65-F5344CB8AC3E}">
        <p14:creationId xmlns:p14="http://schemas.microsoft.com/office/powerpoint/2010/main" val="25864092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1B29C402-6040-4794-9FA5-29BD3810B074}"/>
              </a:ext>
            </a:extLst>
          </p:cNvPr>
          <p:cNvSpPr>
            <a:spLocks noGrp="1"/>
          </p:cNvSpPr>
          <p:nvPr>
            <p:ph type="title"/>
          </p:nvPr>
        </p:nvSpPr>
        <p:spPr/>
        <p:txBody>
          <a:bodyPr/>
          <a:lstStyle/>
          <a:p>
            <a:r>
              <a:rPr lang="en-US" dirty="0"/>
              <a:t>Keypad (</a:t>
            </a:r>
            <a:r>
              <a:rPr lang="en-US" dirty="0" err="1"/>
              <a:t>contd</a:t>
            </a:r>
            <a:r>
              <a:rPr lang="en-US" dirty="0"/>
              <a:t>)</a:t>
            </a:r>
          </a:p>
        </p:txBody>
      </p:sp>
      <p:pic>
        <p:nvPicPr>
          <p:cNvPr id="11" name="Content Placeholder 10">
            <a:extLst>
              <a:ext uri="{FF2B5EF4-FFF2-40B4-BE49-F238E27FC236}">
                <a16:creationId xmlns:a16="http://schemas.microsoft.com/office/drawing/2014/main" id="{E46DBBB8-B562-460F-A4D3-00B4AD7B89D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904334" y="1846263"/>
            <a:ext cx="4443657" cy="4022725"/>
          </a:xfrm>
        </p:spPr>
      </p:pic>
      <p:sp>
        <p:nvSpPr>
          <p:cNvPr id="5" name="Date Placeholder 4">
            <a:extLst>
              <a:ext uri="{FF2B5EF4-FFF2-40B4-BE49-F238E27FC236}">
                <a16:creationId xmlns:a16="http://schemas.microsoft.com/office/drawing/2014/main" id="{5A4C20B2-E74E-453D-B721-8191DC7D3E8B}"/>
              </a:ext>
            </a:extLst>
          </p:cNvPr>
          <p:cNvSpPr>
            <a:spLocks noGrp="1"/>
          </p:cNvSpPr>
          <p:nvPr>
            <p:ph type="dt" sz="half" idx="10"/>
          </p:nvPr>
        </p:nvSpPr>
        <p:spPr/>
        <p:txBody>
          <a:bodyPr/>
          <a:lstStyle/>
          <a:p>
            <a:fld id="{571BBB49-D910-4A14-8B54-70C2F2DEA33A}" type="datetime1">
              <a:rPr lang="en-US" smtClean="0"/>
              <a:t>11/24/2023</a:t>
            </a:fld>
            <a:endParaRPr lang="en-US"/>
          </a:p>
        </p:txBody>
      </p:sp>
      <p:sp>
        <p:nvSpPr>
          <p:cNvPr id="7" name="Slide Number Placeholder 6">
            <a:extLst>
              <a:ext uri="{FF2B5EF4-FFF2-40B4-BE49-F238E27FC236}">
                <a16:creationId xmlns:a16="http://schemas.microsoft.com/office/drawing/2014/main" id="{7895B4B0-A165-406C-BCEE-6928C0888927}"/>
              </a:ext>
            </a:extLst>
          </p:cNvPr>
          <p:cNvSpPr>
            <a:spLocks noGrp="1"/>
          </p:cNvSpPr>
          <p:nvPr>
            <p:ph type="sldNum" sz="quarter" idx="12"/>
          </p:nvPr>
        </p:nvSpPr>
        <p:spPr/>
        <p:txBody>
          <a:bodyPr/>
          <a:lstStyle/>
          <a:p>
            <a:fld id="{85F1D94D-E39D-4060-8F8E-01EBC27FED6C}" type="slidenum">
              <a:rPr lang="en-US" smtClean="0"/>
              <a:t>22</a:t>
            </a:fld>
            <a:endParaRPr lang="en-US"/>
          </a:p>
        </p:txBody>
      </p:sp>
    </p:spTree>
    <p:extLst>
      <p:ext uri="{BB962C8B-B14F-4D97-AF65-F5344CB8AC3E}">
        <p14:creationId xmlns:p14="http://schemas.microsoft.com/office/powerpoint/2010/main" val="3803276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3D679-98F7-47C9-A3A1-C48BB3768E8C}"/>
              </a:ext>
            </a:extLst>
          </p:cNvPr>
          <p:cNvSpPr>
            <a:spLocks noGrp="1"/>
          </p:cNvSpPr>
          <p:nvPr>
            <p:ph type="title"/>
          </p:nvPr>
        </p:nvSpPr>
        <p:spPr/>
        <p:txBody>
          <a:bodyPr/>
          <a:lstStyle/>
          <a:p>
            <a:r>
              <a:rPr lang="en-US" dirty="0"/>
              <a:t>Adding Libraries to Arduino</a:t>
            </a:r>
          </a:p>
        </p:txBody>
      </p:sp>
      <p:sp>
        <p:nvSpPr>
          <p:cNvPr id="3" name="Content Placeholder 2">
            <a:extLst>
              <a:ext uri="{FF2B5EF4-FFF2-40B4-BE49-F238E27FC236}">
                <a16:creationId xmlns:a16="http://schemas.microsoft.com/office/drawing/2014/main" id="{C8026F78-A4C6-45E8-973D-2283EF4BC64B}"/>
              </a:ext>
            </a:extLst>
          </p:cNvPr>
          <p:cNvSpPr>
            <a:spLocks noGrp="1"/>
          </p:cNvSpPr>
          <p:nvPr>
            <p:ph idx="1"/>
          </p:nvPr>
        </p:nvSpPr>
        <p:spPr/>
        <p:txBody>
          <a:bodyPr>
            <a:normAutofit/>
          </a:bodyPr>
          <a:lstStyle/>
          <a:p>
            <a:r>
              <a:rPr lang="en-US" sz="5400" dirty="0"/>
              <a:t>“Sketch” Button-&gt; “Include Library”-&gt; “Manage Libraries”-&gt; Search for the library you need </a:t>
            </a:r>
            <a:r>
              <a:rPr lang="en-US" sz="5400" i="1" dirty="0"/>
              <a:t>[in this case, “Keypad”]</a:t>
            </a:r>
          </a:p>
        </p:txBody>
      </p:sp>
      <p:sp>
        <p:nvSpPr>
          <p:cNvPr id="4" name="Date Placeholder 3">
            <a:extLst>
              <a:ext uri="{FF2B5EF4-FFF2-40B4-BE49-F238E27FC236}">
                <a16:creationId xmlns:a16="http://schemas.microsoft.com/office/drawing/2014/main" id="{E0911B28-27B6-4868-A44B-CE19DA3134D7}"/>
              </a:ext>
            </a:extLst>
          </p:cNvPr>
          <p:cNvSpPr>
            <a:spLocks noGrp="1"/>
          </p:cNvSpPr>
          <p:nvPr>
            <p:ph type="dt" sz="half" idx="10"/>
          </p:nvPr>
        </p:nvSpPr>
        <p:spPr/>
        <p:txBody>
          <a:bodyPr/>
          <a:lstStyle/>
          <a:p>
            <a:fld id="{01A158FE-C43E-4290-BD47-DA62B160B63E}" type="datetime1">
              <a:rPr lang="en-US" smtClean="0"/>
              <a:t>11/24/2023</a:t>
            </a:fld>
            <a:endParaRPr lang="en-US"/>
          </a:p>
        </p:txBody>
      </p:sp>
      <p:sp>
        <p:nvSpPr>
          <p:cNvPr id="6" name="Slide Number Placeholder 5">
            <a:extLst>
              <a:ext uri="{FF2B5EF4-FFF2-40B4-BE49-F238E27FC236}">
                <a16:creationId xmlns:a16="http://schemas.microsoft.com/office/drawing/2014/main" id="{D3644040-65C7-4F92-B699-491E58BC3596}"/>
              </a:ext>
            </a:extLst>
          </p:cNvPr>
          <p:cNvSpPr>
            <a:spLocks noGrp="1"/>
          </p:cNvSpPr>
          <p:nvPr>
            <p:ph type="sldNum" sz="quarter" idx="12"/>
          </p:nvPr>
        </p:nvSpPr>
        <p:spPr/>
        <p:txBody>
          <a:bodyPr/>
          <a:lstStyle/>
          <a:p>
            <a:fld id="{85F1D94D-E39D-4060-8F8E-01EBC27FED6C}" type="slidenum">
              <a:rPr lang="en-US" smtClean="0"/>
              <a:t>23</a:t>
            </a:fld>
            <a:endParaRPr lang="en-US"/>
          </a:p>
        </p:txBody>
      </p:sp>
    </p:spTree>
    <p:extLst>
      <p:ext uri="{BB962C8B-B14F-4D97-AF65-F5344CB8AC3E}">
        <p14:creationId xmlns:p14="http://schemas.microsoft.com/office/powerpoint/2010/main" val="10514101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CAF44A-53EF-418B-A236-59449DCE2C3B}"/>
              </a:ext>
            </a:extLst>
          </p:cNvPr>
          <p:cNvSpPr>
            <a:spLocks noGrp="1"/>
          </p:cNvSpPr>
          <p:nvPr>
            <p:ph type="title"/>
          </p:nvPr>
        </p:nvSpPr>
        <p:spPr/>
        <p:txBody>
          <a:bodyPr/>
          <a:lstStyle/>
          <a:p>
            <a:endParaRPr lang="en-US"/>
          </a:p>
        </p:txBody>
      </p:sp>
      <p:pic>
        <p:nvPicPr>
          <p:cNvPr id="8" name="Content Placeholder 7">
            <a:extLst>
              <a:ext uri="{FF2B5EF4-FFF2-40B4-BE49-F238E27FC236}">
                <a16:creationId xmlns:a16="http://schemas.microsoft.com/office/drawing/2014/main" id="{89187E07-DB93-4AF3-B5B6-169262947D2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99661" y="0"/>
            <a:ext cx="11392678" cy="6408382"/>
          </a:xfrm>
        </p:spPr>
      </p:pic>
      <p:sp>
        <p:nvSpPr>
          <p:cNvPr id="4" name="Date Placeholder 3">
            <a:extLst>
              <a:ext uri="{FF2B5EF4-FFF2-40B4-BE49-F238E27FC236}">
                <a16:creationId xmlns:a16="http://schemas.microsoft.com/office/drawing/2014/main" id="{68BA9477-E673-4296-8444-23509866C610}"/>
              </a:ext>
            </a:extLst>
          </p:cNvPr>
          <p:cNvSpPr>
            <a:spLocks noGrp="1"/>
          </p:cNvSpPr>
          <p:nvPr>
            <p:ph type="dt" sz="half" idx="10"/>
          </p:nvPr>
        </p:nvSpPr>
        <p:spPr/>
        <p:txBody>
          <a:bodyPr/>
          <a:lstStyle/>
          <a:p>
            <a:fld id="{A23D5BEE-1D93-472E-80CB-C36E7A3085DE}" type="datetime1">
              <a:rPr lang="en-US" smtClean="0"/>
              <a:t>11/24/2023</a:t>
            </a:fld>
            <a:endParaRPr lang="en-US"/>
          </a:p>
        </p:txBody>
      </p:sp>
      <p:sp>
        <p:nvSpPr>
          <p:cNvPr id="6" name="Slide Number Placeholder 5">
            <a:extLst>
              <a:ext uri="{FF2B5EF4-FFF2-40B4-BE49-F238E27FC236}">
                <a16:creationId xmlns:a16="http://schemas.microsoft.com/office/drawing/2014/main" id="{6B2DB98C-90D7-4925-A45A-0B53990874B3}"/>
              </a:ext>
            </a:extLst>
          </p:cNvPr>
          <p:cNvSpPr>
            <a:spLocks noGrp="1"/>
          </p:cNvSpPr>
          <p:nvPr>
            <p:ph type="sldNum" sz="quarter" idx="12"/>
          </p:nvPr>
        </p:nvSpPr>
        <p:spPr/>
        <p:txBody>
          <a:bodyPr/>
          <a:lstStyle/>
          <a:p>
            <a:fld id="{85F1D94D-E39D-4060-8F8E-01EBC27FED6C}" type="slidenum">
              <a:rPr lang="en-US" smtClean="0"/>
              <a:t>24</a:t>
            </a:fld>
            <a:endParaRPr lang="en-US"/>
          </a:p>
        </p:txBody>
      </p:sp>
    </p:spTree>
    <p:extLst>
      <p:ext uri="{BB962C8B-B14F-4D97-AF65-F5344CB8AC3E}">
        <p14:creationId xmlns:p14="http://schemas.microsoft.com/office/powerpoint/2010/main" val="8856253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44D57D-9D3E-46D6-B992-84B816242315}"/>
              </a:ext>
            </a:extLst>
          </p:cNvPr>
          <p:cNvSpPr>
            <a:spLocks noGrp="1"/>
          </p:cNvSpPr>
          <p:nvPr>
            <p:ph type="title"/>
          </p:nvPr>
        </p:nvSpPr>
        <p:spPr/>
        <p:txBody>
          <a:bodyPr/>
          <a:lstStyle/>
          <a:p>
            <a:r>
              <a:rPr lang="en-US" dirty="0"/>
              <a:t>Keypad Functions</a:t>
            </a:r>
          </a:p>
        </p:txBody>
      </p:sp>
      <p:sp>
        <p:nvSpPr>
          <p:cNvPr id="3" name="Content Placeholder 2">
            <a:extLst>
              <a:ext uri="{FF2B5EF4-FFF2-40B4-BE49-F238E27FC236}">
                <a16:creationId xmlns:a16="http://schemas.microsoft.com/office/drawing/2014/main" id="{239B4EDB-1CAB-4C4C-AAF9-730B14563076}"/>
              </a:ext>
            </a:extLst>
          </p:cNvPr>
          <p:cNvSpPr>
            <a:spLocks noGrp="1"/>
          </p:cNvSpPr>
          <p:nvPr>
            <p:ph idx="1"/>
          </p:nvPr>
        </p:nvSpPr>
        <p:spPr/>
        <p:txBody>
          <a:bodyPr>
            <a:normAutofit/>
          </a:bodyPr>
          <a:lstStyle/>
          <a:p>
            <a:pPr>
              <a:buFont typeface="Wingdings" panose="05000000000000000000" pitchFamily="2" charset="2"/>
              <a:buChar char="v"/>
            </a:pPr>
            <a:r>
              <a:rPr lang="en-US" sz="2400" dirty="0">
                <a:solidFill>
                  <a:schemeClr val="tx1"/>
                </a:solidFill>
              </a:rPr>
              <a:t> </a:t>
            </a:r>
            <a:r>
              <a:rPr lang="en-US" sz="2400" b="1" dirty="0" err="1">
                <a:solidFill>
                  <a:schemeClr val="tx1"/>
                </a:solidFill>
              </a:rPr>
              <a:t>makeKeymap</a:t>
            </a:r>
            <a:r>
              <a:rPr lang="en-US" sz="2400" b="1" dirty="0">
                <a:solidFill>
                  <a:schemeClr val="tx1"/>
                </a:solidFill>
              </a:rPr>
              <a:t>(keys): </a:t>
            </a:r>
            <a:r>
              <a:rPr lang="en-US" sz="2400" dirty="0">
                <a:solidFill>
                  <a:schemeClr val="tx1"/>
                </a:solidFill>
              </a:rPr>
              <a:t>This function is used to initialize the internal keymap to be equal to the user defined key map.</a:t>
            </a:r>
          </a:p>
          <a:p>
            <a:pPr>
              <a:buFont typeface="Wingdings" panose="05000000000000000000" pitchFamily="2" charset="2"/>
              <a:buChar char="v"/>
            </a:pPr>
            <a:r>
              <a:rPr lang="en-US" sz="2400" dirty="0">
                <a:solidFill>
                  <a:schemeClr val="tx1"/>
                </a:solidFill>
              </a:rPr>
              <a:t> </a:t>
            </a:r>
            <a:r>
              <a:rPr lang="en-US" sz="2400" b="1" dirty="0">
                <a:solidFill>
                  <a:schemeClr val="tx1"/>
                </a:solidFill>
              </a:rPr>
              <a:t>Keypad </a:t>
            </a:r>
            <a:r>
              <a:rPr lang="en-US" sz="2400" b="1" dirty="0" err="1">
                <a:solidFill>
                  <a:schemeClr val="tx1"/>
                </a:solidFill>
              </a:rPr>
              <a:t>kpd</a:t>
            </a:r>
            <a:r>
              <a:rPr lang="en-US" sz="2400" b="1" dirty="0">
                <a:solidFill>
                  <a:schemeClr val="tx1"/>
                </a:solidFill>
              </a:rPr>
              <a:t> = Keypad(</a:t>
            </a:r>
            <a:r>
              <a:rPr lang="en-US" sz="2400" b="1" dirty="0" err="1">
                <a:solidFill>
                  <a:schemeClr val="tx1"/>
                </a:solidFill>
              </a:rPr>
              <a:t>makeKeymap</a:t>
            </a:r>
            <a:r>
              <a:rPr lang="en-US" sz="2400" b="1" dirty="0">
                <a:solidFill>
                  <a:schemeClr val="tx1"/>
                </a:solidFill>
              </a:rPr>
              <a:t>(keys), </a:t>
            </a:r>
            <a:r>
              <a:rPr lang="en-US" sz="2400" b="1" dirty="0" err="1">
                <a:solidFill>
                  <a:schemeClr val="tx1"/>
                </a:solidFill>
              </a:rPr>
              <a:t>rowPins</a:t>
            </a:r>
            <a:r>
              <a:rPr lang="en-US" sz="2400" b="1" dirty="0">
                <a:solidFill>
                  <a:schemeClr val="tx1"/>
                </a:solidFill>
              </a:rPr>
              <a:t>, </a:t>
            </a:r>
            <a:r>
              <a:rPr lang="en-US" sz="2400" b="1" dirty="0" err="1">
                <a:solidFill>
                  <a:schemeClr val="tx1"/>
                </a:solidFill>
              </a:rPr>
              <a:t>colPins</a:t>
            </a:r>
            <a:r>
              <a:rPr lang="en-US" sz="2400" b="1" dirty="0">
                <a:solidFill>
                  <a:schemeClr val="tx1"/>
                </a:solidFill>
              </a:rPr>
              <a:t>, rows, cols):</a:t>
            </a:r>
          </a:p>
          <a:p>
            <a:pPr lvl="1">
              <a:buFont typeface="Wingdings" panose="05000000000000000000" pitchFamily="2" charset="2"/>
              <a:buChar char="v"/>
            </a:pPr>
            <a:r>
              <a:rPr lang="en-US" sz="2000" b="1" dirty="0">
                <a:solidFill>
                  <a:schemeClr val="tx1"/>
                </a:solidFill>
              </a:rPr>
              <a:t> </a:t>
            </a:r>
            <a:r>
              <a:rPr lang="en-US" sz="2000" dirty="0">
                <a:solidFill>
                  <a:schemeClr val="tx1"/>
                </a:solidFill>
              </a:rPr>
              <a:t>This defines an object </a:t>
            </a:r>
            <a:r>
              <a:rPr lang="en-US" sz="2000" b="1" dirty="0" err="1">
                <a:solidFill>
                  <a:schemeClr val="tx1"/>
                </a:solidFill>
              </a:rPr>
              <a:t>kpd</a:t>
            </a:r>
            <a:r>
              <a:rPr lang="en-US" sz="2000" dirty="0">
                <a:solidFill>
                  <a:schemeClr val="tx1"/>
                </a:solidFill>
              </a:rPr>
              <a:t> of the class</a:t>
            </a:r>
            <a:r>
              <a:rPr lang="en-US" sz="2000" b="1" dirty="0">
                <a:solidFill>
                  <a:schemeClr val="tx1"/>
                </a:solidFill>
              </a:rPr>
              <a:t> Keypad </a:t>
            </a:r>
            <a:r>
              <a:rPr lang="en-US" sz="2000" dirty="0">
                <a:solidFill>
                  <a:schemeClr val="tx1"/>
                </a:solidFill>
              </a:rPr>
              <a:t>and initializes it.</a:t>
            </a:r>
          </a:p>
          <a:p>
            <a:pPr lvl="1">
              <a:buFont typeface="Wingdings" panose="05000000000000000000" pitchFamily="2" charset="2"/>
              <a:buChar char="v"/>
            </a:pPr>
            <a:r>
              <a:rPr lang="en-US" sz="2000" dirty="0">
                <a:solidFill>
                  <a:schemeClr val="tx1"/>
                </a:solidFill>
              </a:rPr>
              <a:t> </a:t>
            </a:r>
            <a:r>
              <a:rPr lang="en-US" sz="2000" i="1" dirty="0" err="1">
                <a:solidFill>
                  <a:schemeClr val="tx1"/>
                </a:solidFill>
              </a:rPr>
              <a:t>rowPins</a:t>
            </a:r>
            <a:r>
              <a:rPr lang="en-US" sz="2000" dirty="0">
                <a:solidFill>
                  <a:schemeClr val="tx1"/>
                </a:solidFill>
              </a:rPr>
              <a:t> and </a:t>
            </a:r>
            <a:r>
              <a:rPr lang="en-US" sz="2000" i="1" dirty="0" err="1">
                <a:solidFill>
                  <a:schemeClr val="tx1"/>
                </a:solidFill>
              </a:rPr>
              <a:t>colPins</a:t>
            </a:r>
            <a:r>
              <a:rPr lang="en-US" sz="2000" dirty="0">
                <a:solidFill>
                  <a:schemeClr val="tx1"/>
                </a:solidFill>
              </a:rPr>
              <a:t> are the pins on Arduino to which the rows and columns of the keypad are connected to.</a:t>
            </a:r>
          </a:p>
          <a:p>
            <a:pPr lvl="1">
              <a:buFont typeface="Wingdings" panose="05000000000000000000" pitchFamily="2" charset="2"/>
              <a:buChar char="v"/>
            </a:pPr>
            <a:r>
              <a:rPr lang="en-US" sz="2000" dirty="0">
                <a:solidFill>
                  <a:schemeClr val="tx1"/>
                </a:solidFill>
              </a:rPr>
              <a:t> </a:t>
            </a:r>
            <a:r>
              <a:rPr lang="en-US" sz="2000" i="1" dirty="0">
                <a:solidFill>
                  <a:schemeClr val="tx1"/>
                </a:solidFill>
              </a:rPr>
              <a:t>rows</a:t>
            </a:r>
            <a:r>
              <a:rPr lang="en-US" sz="2000" dirty="0">
                <a:solidFill>
                  <a:schemeClr val="tx1"/>
                </a:solidFill>
              </a:rPr>
              <a:t> and </a:t>
            </a:r>
            <a:r>
              <a:rPr lang="en-US" sz="2000" i="1" dirty="0">
                <a:solidFill>
                  <a:schemeClr val="tx1"/>
                </a:solidFill>
              </a:rPr>
              <a:t>cols</a:t>
            </a:r>
            <a:r>
              <a:rPr lang="en-US" sz="2000" dirty="0">
                <a:solidFill>
                  <a:schemeClr val="tx1"/>
                </a:solidFill>
              </a:rPr>
              <a:t> are the number of rows and columns the keypad has.</a:t>
            </a:r>
          </a:p>
          <a:p>
            <a:pPr>
              <a:buFont typeface="Wingdings" panose="05000000000000000000" pitchFamily="2" charset="2"/>
              <a:buChar char="v"/>
            </a:pPr>
            <a:r>
              <a:rPr lang="en-US" sz="2400" dirty="0">
                <a:solidFill>
                  <a:schemeClr val="tx1"/>
                </a:solidFill>
              </a:rPr>
              <a:t> </a:t>
            </a:r>
            <a:r>
              <a:rPr lang="en-US" sz="2400" b="1" dirty="0" err="1">
                <a:solidFill>
                  <a:schemeClr val="tx1"/>
                </a:solidFill>
              </a:rPr>
              <a:t>kpd.getKey</a:t>
            </a:r>
            <a:r>
              <a:rPr lang="en-US" sz="2400" b="1" dirty="0">
                <a:solidFill>
                  <a:schemeClr val="tx1"/>
                </a:solidFill>
              </a:rPr>
              <a:t>():</a:t>
            </a:r>
            <a:r>
              <a:rPr lang="en-US" sz="2400" dirty="0">
                <a:solidFill>
                  <a:schemeClr val="tx1"/>
                </a:solidFill>
              </a:rPr>
              <a:t> This function is used to identify which key is pressed on the keypad.</a:t>
            </a:r>
          </a:p>
        </p:txBody>
      </p:sp>
      <p:sp>
        <p:nvSpPr>
          <p:cNvPr id="4" name="Date Placeholder 3">
            <a:extLst>
              <a:ext uri="{FF2B5EF4-FFF2-40B4-BE49-F238E27FC236}">
                <a16:creationId xmlns:a16="http://schemas.microsoft.com/office/drawing/2014/main" id="{58EB96EC-B5A7-45EC-ADFE-7EBFAA4C74EB}"/>
              </a:ext>
            </a:extLst>
          </p:cNvPr>
          <p:cNvSpPr>
            <a:spLocks noGrp="1"/>
          </p:cNvSpPr>
          <p:nvPr>
            <p:ph type="dt" sz="half" idx="10"/>
          </p:nvPr>
        </p:nvSpPr>
        <p:spPr/>
        <p:txBody>
          <a:bodyPr/>
          <a:lstStyle/>
          <a:p>
            <a:fld id="{4FFA456F-C21F-43DB-BADE-4C6BC1134D51}" type="datetime1">
              <a:rPr lang="en-US" smtClean="0"/>
              <a:t>11/24/2023</a:t>
            </a:fld>
            <a:endParaRPr lang="en-US"/>
          </a:p>
        </p:txBody>
      </p:sp>
      <p:sp>
        <p:nvSpPr>
          <p:cNvPr id="6" name="Slide Number Placeholder 5">
            <a:extLst>
              <a:ext uri="{FF2B5EF4-FFF2-40B4-BE49-F238E27FC236}">
                <a16:creationId xmlns:a16="http://schemas.microsoft.com/office/drawing/2014/main" id="{32A18295-F04C-498C-B90A-7DBF61991EA3}"/>
              </a:ext>
            </a:extLst>
          </p:cNvPr>
          <p:cNvSpPr>
            <a:spLocks noGrp="1"/>
          </p:cNvSpPr>
          <p:nvPr>
            <p:ph type="sldNum" sz="quarter" idx="12"/>
          </p:nvPr>
        </p:nvSpPr>
        <p:spPr/>
        <p:txBody>
          <a:bodyPr/>
          <a:lstStyle/>
          <a:p>
            <a:fld id="{85F1D94D-E39D-4060-8F8E-01EBC27FED6C}" type="slidenum">
              <a:rPr lang="en-US" smtClean="0"/>
              <a:t>25</a:t>
            </a:fld>
            <a:endParaRPr lang="en-US"/>
          </a:p>
        </p:txBody>
      </p:sp>
    </p:spTree>
    <p:extLst>
      <p:ext uri="{BB962C8B-B14F-4D97-AF65-F5344CB8AC3E}">
        <p14:creationId xmlns:p14="http://schemas.microsoft.com/office/powerpoint/2010/main" val="7922680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8EE834-E795-40BD-A992-776BEBB9BB3C}"/>
              </a:ext>
            </a:extLst>
          </p:cNvPr>
          <p:cNvSpPr>
            <a:spLocks noGrp="1"/>
          </p:cNvSpPr>
          <p:nvPr>
            <p:ph type="title"/>
          </p:nvPr>
        </p:nvSpPr>
        <p:spPr/>
        <p:txBody>
          <a:bodyPr/>
          <a:lstStyle/>
          <a:p>
            <a:r>
              <a:rPr lang="en-US" dirty="0"/>
              <a:t>Serial Communication</a:t>
            </a:r>
          </a:p>
        </p:txBody>
      </p:sp>
      <p:sp>
        <p:nvSpPr>
          <p:cNvPr id="3" name="Content Placeholder 2">
            <a:extLst>
              <a:ext uri="{FF2B5EF4-FFF2-40B4-BE49-F238E27FC236}">
                <a16:creationId xmlns:a16="http://schemas.microsoft.com/office/drawing/2014/main" id="{D2522026-50BA-4B7D-840D-048F01C4B0DB}"/>
              </a:ext>
            </a:extLst>
          </p:cNvPr>
          <p:cNvSpPr>
            <a:spLocks noGrp="1"/>
          </p:cNvSpPr>
          <p:nvPr>
            <p:ph idx="1"/>
          </p:nvPr>
        </p:nvSpPr>
        <p:spPr/>
        <p:txBody>
          <a:bodyPr>
            <a:normAutofit fontScale="92500"/>
          </a:bodyPr>
          <a:lstStyle/>
          <a:p>
            <a:r>
              <a:rPr lang="en-US" sz="3600" b="1" i="0" dirty="0">
                <a:solidFill>
                  <a:srgbClr val="000000"/>
                </a:solidFill>
                <a:effectLst/>
                <a:cs typeface="Arial" panose="020B0604020202020204" pitchFamily="34" charset="0"/>
              </a:rPr>
              <a:t>Serial Communication: </a:t>
            </a:r>
            <a:r>
              <a:rPr lang="en-US" sz="3600" b="0" i="0" dirty="0">
                <a:solidFill>
                  <a:srgbClr val="000000"/>
                </a:solidFill>
                <a:effectLst/>
                <a:cs typeface="Arial" panose="020B0604020202020204" pitchFamily="34" charset="0"/>
              </a:rPr>
              <a:t>Used for communication between the Arduino board and a computer or other devices.</a:t>
            </a:r>
          </a:p>
          <a:p>
            <a:endParaRPr lang="en-US" sz="3600" b="0" i="0" dirty="0">
              <a:solidFill>
                <a:srgbClr val="000000"/>
              </a:solidFill>
              <a:effectLst/>
              <a:cs typeface="Arial" panose="020B0604020202020204" pitchFamily="34" charset="0"/>
            </a:endParaRPr>
          </a:p>
          <a:p>
            <a:r>
              <a:rPr lang="en-US" sz="3600" b="0" i="0" dirty="0">
                <a:solidFill>
                  <a:srgbClr val="000000"/>
                </a:solidFill>
                <a:effectLst/>
                <a:cs typeface="Arial" panose="020B0604020202020204" pitchFamily="34" charset="0"/>
              </a:rPr>
              <a:t>On Uno, Nano, Mini, and Mega, </a:t>
            </a:r>
            <a:r>
              <a:rPr lang="en-US" sz="3600" b="1" i="0" dirty="0">
                <a:solidFill>
                  <a:srgbClr val="000000"/>
                </a:solidFill>
                <a:effectLst/>
                <a:cs typeface="Arial" panose="020B0604020202020204" pitchFamily="34" charset="0"/>
              </a:rPr>
              <a:t>pins 0 and 1 </a:t>
            </a:r>
            <a:r>
              <a:rPr lang="en-US" sz="3600" b="0" i="0" dirty="0">
                <a:solidFill>
                  <a:srgbClr val="000000"/>
                </a:solidFill>
                <a:effectLst/>
                <a:cs typeface="Arial" panose="020B0604020202020204" pitchFamily="34" charset="0"/>
              </a:rPr>
              <a:t>are used for communication with the computer. Connecting anything to these pins can interfere with that communication, including causing failed uploads to the board. </a:t>
            </a:r>
          </a:p>
        </p:txBody>
      </p:sp>
      <p:sp>
        <p:nvSpPr>
          <p:cNvPr id="4" name="Date Placeholder 3">
            <a:extLst>
              <a:ext uri="{FF2B5EF4-FFF2-40B4-BE49-F238E27FC236}">
                <a16:creationId xmlns:a16="http://schemas.microsoft.com/office/drawing/2014/main" id="{B397D2B0-B4EF-43F0-87DE-930B34710C6B}"/>
              </a:ext>
            </a:extLst>
          </p:cNvPr>
          <p:cNvSpPr>
            <a:spLocks noGrp="1"/>
          </p:cNvSpPr>
          <p:nvPr>
            <p:ph type="dt" sz="half" idx="10"/>
          </p:nvPr>
        </p:nvSpPr>
        <p:spPr/>
        <p:txBody>
          <a:bodyPr/>
          <a:lstStyle/>
          <a:p>
            <a:fld id="{8FDAD0AF-2438-4728-BDDC-BD886C2584C0}" type="datetime1">
              <a:rPr lang="en-US" smtClean="0"/>
              <a:t>11/24/2023</a:t>
            </a:fld>
            <a:endParaRPr lang="en-US"/>
          </a:p>
        </p:txBody>
      </p:sp>
      <p:sp>
        <p:nvSpPr>
          <p:cNvPr id="6" name="Slide Number Placeholder 5">
            <a:extLst>
              <a:ext uri="{FF2B5EF4-FFF2-40B4-BE49-F238E27FC236}">
                <a16:creationId xmlns:a16="http://schemas.microsoft.com/office/drawing/2014/main" id="{AB87AFF3-DF61-47D9-ACC8-4BBF660C4B66}"/>
              </a:ext>
            </a:extLst>
          </p:cNvPr>
          <p:cNvSpPr>
            <a:spLocks noGrp="1"/>
          </p:cNvSpPr>
          <p:nvPr>
            <p:ph type="sldNum" sz="quarter" idx="12"/>
          </p:nvPr>
        </p:nvSpPr>
        <p:spPr/>
        <p:txBody>
          <a:bodyPr/>
          <a:lstStyle/>
          <a:p>
            <a:fld id="{85F1D94D-E39D-4060-8F8E-01EBC27FED6C}" type="slidenum">
              <a:rPr lang="en-US" smtClean="0"/>
              <a:t>26</a:t>
            </a:fld>
            <a:endParaRPr lang="en-US"/>
          </a:p>
        </p:txBody>
      </p:sp>
    </p:spTree>
    <p:extLst>
      <p:ext uri="{BB962C8B-B14F-4D97-AF65-F5344CB8AC3E}">
        <p14:creationId xmlns:p14="http://schemas.microsoft.com/office/powerpoint/2010/main" val="38582860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F7CC10-BD1C-4A33-A358-C6D010F0831F}"/>
              </a:ext>
            </a:extLst>
          </p:cNvPr>
          <p:cNvSpPr>
            <a:spLocks noGrp="1"/>
          </p:cNvSpPr>
          <p:nvPr>
            <p:ph type="title"/>
          </p:nvPr>
        </p:nvSpPr>
        <p:spPr/>
        <p:txBody>
          <a:bodyPr/>
          <a:lstStyle/>
          <a:p>
            <a:r>
              <a:rPr lang="en-US" dirty="0"/>
              <a:t>Serial Functions</a:t>
            </a:r>
          </a:p>
        </p:txBody>
      </p:sp>
      <p:sp>
        <p:nvSpPr>
          <p:cNvPr id="3" name="Content Placeholder 2">
            <a:extLst>
              <a:ext uri="{FF2B5EF4-FFF2-40B4-BE49-F238E27FC236}">
                <a16:creationId xmlns:a16="http://schemas.microsoft.com/office/drawing/2014/main" id="{15ADF03A-F0CA-42F7-B99C-8A11521B1D6A}"/>
              </a:ext>
            </a:extLst>
          </p:cNvPr>
          <p:cNvSpPr>
            <a:spLocks noGrp="1"/>
          </p:cNvSpPr>
          <p:nvPr>
            <p:ph idx="1"/>
          </p:nvPr>
        </p:nvSpPr>
        <p:spPr/>
        <p:txBody>
          <a:bodyPr>
            <a:normAutofit fontScale="92500"/>
          </a:bodyPr>
          <a:lstStyle/>
          <a:p>
            <a:r>
              <a:rPr lang="en-US" sz="2800" b="1" i="0" dirty="0" err="1">
                <a:solidFill>
                  <a:srgbClr val="000000"/>
                </a:solidFill>
                <a:effectLst/>
              </a:rPr>
              <a:t>Serial.begin</a:t>
            </a:r>
            <a:r>
              <a:rPr lang="en-US" sz="2800" b="1" i="0" dirty="0">
                <a:solidFill>
                  <a:srgbClr val="000000"/>
                </a:solidFill>
                <a:effectLst/>
              </a:rPr>
              <a:t>(): </a:t>
            </a:r>
            <a:r>
              <a:rPr lang="en-US" sz="2800" b="0" i="0" dirty="0">
                <a:solidFill>
                  <a:srgbClr val="000000"/>
                </a:solidFill>
                <a:effectLst/>
              </a:rPr>
              <a:t>Sets the data rate in bits per second (baud) for serial data transmission. Typically, 9600 baud is used.</a:t>
            </a:r>
          </a:p>
          <a:p>
            <a:r>
              <a:rPr lang="en-US" sz="2800" i="1" dirty="0">
                <a:solidFill>
                  <a:srgbClr val="000000"/>
                </a:solidFill>
              </a:rPr>
              <a:t>Syntax: </a:t>
            </a:r>
            <a:r>
              <a:rPr lang="en-US" sz="2800" dirty="0" err="1">
                <a:solidFill>
                  <a:srgbClr val="000000"/>
                </a:solidFill>
              </a:rPr>
              <a:t>Serial.begin</a:t>
            </a:r>
            <a:r>
              <a:rPr lang="en-US" sz="2800" dirty="0">
                <a:solidFill>
                  <a:srgbClr val="000000"/>
                </a:solidFill>
              </a:rPr>
              <a:t>(9600);</a:t>
            </a:r>
            <a:endParaRPr lang="en-US" sz="2800" b="0" i="0" dirty="0">
              <a:solidFill>
                <a:srgbClr val="000000"/>
              </a:solidFill>
              <a:effectLst/>
            </a:endParaRPr>
          </a:p>
          <a:p>
            <a:pPr algn="l"/>
            <a:r>
              <a:rPr lang="en-US" sz="2800" b="1" i="0" dirty="0" err="1">
                <a:solidFill>
                  <a:srgbClr val="000000"/>
                </a:solidFill>
                <a:effectLst/>
              </a:rPr>
              <a:t>Serial.print</a:t>
            </a:r>
            <a:r>
              <a:rPr lang="en-US" sz="2800" b="1" i="0" dirty="0">
                <a:solidFill>
                  <a:srgbClr val="000000"/>
                </a:solidFill>
                <a:effectLst/>
              </a:rPr>
              <a:t>(): </a:t>
            </a:r>
            <a:r>
              <a:rPr lang="en-US" sz="2800" b="0" i="0" dirty="0">
                <a:solidFill>
                  <a:srgbClr val="000000"/>
                </a:solidFill>
                <a:effectLst/>
              </a:rPr>
              <a:t>Prints data to the serial port as human-readable ASCII text. </a:t>
            </a:r>
          </a:p>
          <a:p>
            <a:pPr algn="l"/>
            <a:r>
              <a:rPr lang="en-US" sz="2800" i="1" dirty="0">
                <a:solidFill>
                  <a:srgbClr val="000000"/>
                </a:solidFill>
              </a:rPr>
              <a:t>Syntax: </a:t>
            </a:r>
            <a:r>
              <a:rPr lang="en-US" sz="2800" dirty="0" err="1">
                <a:solidFill>
                  <a:srgbClr val="000000"/>
                </a:solidFill>
              </a:rPr>
              <a:t>Serial.print</a:t>
            </a:r>
            <a:r>
              <a:rPr lang="en-US" sz="2800" dirty="0">
                <a:solidFill>
                  <a:srgbClr val="000000"/>
                </a:solidFill>
              </a:rPr>
              <a:t>(“string”);</a:t>
            </a:r>
            <a:endParaRPr lang="en-US" sz="2800" b="0" i="0" dirty="0">
              <a:solidFill>
                <a:srgbClr val="000000"/>
              </a:solidFill>
              <a:effectLst/>
            </a:endParaRPr>
          </a:p>
          <a:p>
            <a:pPr algn="l"/>
            <a:r>
              <a:rPr lang="en-US" sz="2800" b="1" i="0" dirty="0" err="1">
                <a:solidFill>
                  <a:srgbClr val="000000"/>
                </a:solidFill>
                <a:effectLst/>
              </a:rPr>
              <a:t>Serial.println</a:t>
            </a:r>
            <a:r>
              <a:rPr lang="en-US" sz="2800" b="1" i="0" dirty="0">
                <a:solidFill>
                  <a:srgbClr val="000000"/>
                </a:solidFill>
                <a:effectLst/>
              </a:rPr>
              <a:t>(): </a:t>
            </a:r>
            <a:r>
              <a:rPr lang="en-US" sz="2800" b="0" i="0" dirty="0">
                <a:solidFill>
                  <a:srgbClr val="000000"/>
                </a:solidFill>
                <a:effectLst/>
              </a:rPr>
              <a:t>Prints data to the serial port as human-readable ASCII text followed by a carriage return character ('\r') and a newline character ('\n'). </a:t>
            </a:r>
          </a:p>
          <a:p>
            <a:pPr algn="l"/>
            <a:r>
              <a:rPr lang="en-US" sz="2800" i="1" dirty="0">
                <a:solidFill>
                  <a:srgbClr val="000000"/>
                </a:solidFill>
              </a:rPr>
              <a:t>Syntax: </a:t>
            </a:r>
            <a:r>
              <a:rPr lang="en-US" sz="2800" dirty="0" err="1">
                <a:solidFill>
                  <a:srgbClr val="000000"/>
                </a:solidFill>
              </a:rPr>
              <a:t>Serial.println</a:t>
            </a:r>
            <a:r>
              <a:rPr lang="en-US" sz="2800" dirty="0">
                <a:solidFill>
                  <a:srgbClr val="000000"/>
                </a:solidFill>
              </a:rPr>
              <a:t>(“string”);</a:t>
            </a:r>
            <a:endParaRPr lang="en-US" sz="2800" b="0" i="0" dirty="0">
              <a:solidFill>
                <a:srgbClr val="000000"/>
              </a:solidFill>
              <a:effectLst/>
            </a:endParaRPr>
          </a:p>
        </p:txBody>
      </p:sp>
      <p:sp>
        <p:nvSpPr>
          <p:cNvPr id="4" name="Date Placeholder 3">
            <a:extLst>
              <a:ext uri="{FF2B5EF4-FFF2-40B4-BE49-F238E27FC236}">
                <a16:creationId xmlns:a16="http://schemas.microsoft.com/office/drawing/2014/main" id="{5B3BAC31-FBBC-4E6E-82CC-E1DBAADD7E99}"/>
              </a:ext>
            </a:extLst>
          </p:cNvPr>
          <p:cNvSpPr>
            <a:spLocks noGrp="1"/>
          </p:cNvSpPr>
          <p:nvPr>
            <p:ph type="dt" sz="half" idx="10"/>
          </p:nvPr>
        </p:nvSpPr>
        <p:spPr/>
        <p:txBody>
          <a:bodyPr/>
          <a:lstStyle/>
          <a:p>
            <a:fld id="{2004722E-C42F-4D73-85E9-7646D653BF40}" type="datetime1">
              <a:rPr lang="en-US" smtClean="0"/>
              <a:t>11/24/2023</a:t>
            </a:fld>
            <a:endParaRPr lang="en-US"/>
          </a:p>
        </p:txBody>
      </p:sp>
      <p:sp>
        <p:nvSpPr>
          <p:cNvPr id="6" name="Slide Number Placeholder 5">
            <a:extLst>
              <a:ext uri="{FF2B5EF4-FFF2-40B4-BE49-F238E27FC236}">
                <a16:creationId xmlns:a16="http://schemas.microsoft.com/office/drawing/2014/main" id="{6103E1D4-7B93-4CD5-81A7-A9A8B93494D3}"/>
              </a:ext>
            </a:extLst>
          </p:cNvPr>
          <p:cNvSpPr>
            <a:spLocks noGrp="1"/>
          </p:cNvSpPr>
          <p:nvPr>
            <p:ph type="sldNum" sz="quarter" idx="12"/>
          </p:nvPr>
        </p:nvSpPr>
        <p:spPr/>
        <p:txBody>
          <a:bodyPr/>
          <a:lstStyle/>
          <a:p>
            <a:fld id="{85F1D94D-E39D-4060-8F8E-01EBC27FED6C}" type="slidenum">
              <a:rPr lang="en-US" smtClean="0"/>
              <a:t>27</a:t>
            </a:fld>
            <a:endParaRPr lang="en-US"/>
          </a:p>
        </p:txBody>
      </p:sp>
    </p:spTree>
    <p:extLst>
      <p:ext uri="{BB962C8B-B14F-4D97-AF65-F5344CB8AC3E}">
        <p14:creationId xmlns:p14="http://schemas.microsoft.com/office/powerpoint/2010/main" val="33820376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FE16C1-39C1-48CB-9AF6-93E517BF7907}"/>
              </a:ext>
            </a:extLst>
          </p:cNvPr>
          <p:cNvSpPr>
            <a:spLocks noGrp="1"/>
          </p:cNvSpPr>
          <p:nvPr>
            <p:ph type="title"/>
          </p:nvPr>
        </p:nvSpPr>
        <p:spPr/>
        <p:txBody>
          <a:bodyPr/>
          <a:lstStyle/>
          <a:p>
            <a:r>
              <a:rPr lang="en-US" dirty="0"/>
              <a:t>Connection to Arduino</a:t>
            </a:r>
          </a:p>
        </p:txBody>
      </p:sp>
      <p:sp>
        <p:nvSpPr>
          <p:cNvPr id="3" name="Content Placeholder 2">
            <a:extLst>
              <a:ext uri="{FF2B5EF4-FFF2-40B4-BE49-F238E27FC236}">
                <a16:creationId xmlns:a16="http://schemas.microsoft.com/office/drawing/2014/main" id="{EE95BB21-C8D3-416D-8973-F33685019D78}"/>
              </a:ext>
            </a:extLst>
          </p:cNvPr>
          <p:cNvSpPr>
            <a:spLocks noGrp="1"/>
          </p:cNvSpPr>
          <p:nvPr>
            <p:ph idx="1"/>
          </p:nvPr>
        </p:nvSpPr>
        <p:spPr/>
        <p:txBody>
          <a:bodyPr>
            <a:normAutofit/>
          </a:bodyPr>
          <a:lstStyle/>
          <a:p>
            <a:pPr marL="457200" indent="-457200">
              <a:buFont typeface="+mj-lt"/>
              <a:buAutoNum type="arabicPeriod"/>
            </a:pPr>
            <a:r>
              <a:rPr lang="en-US" sz="3600" dirty="0">
                <a:solidFill>
                  <a:schemeClr val="tx1"/>
                </a:solidFill>
              </a:rPr>
              <a:t>Connect the 1</a:t>
            </a:r>
            <a:r>
              <a:rPr lang="en-US" sz="3600" baseline="30000" dirty="0">
                <a:solidFill>
                  <a:schemeClr val="tx1"/>
                </a:solidFill>
              </a:rPr>
              <a:t>st</a:t>
            </a:r>
            <a:r>
              <a:rPr lang="en-US" sz="3600" dirty="0">
                <a:solidFill>
                  <a:schemeClr val="tx1"/>
                </a:solidFill>
              </a:rPr>
              <a:t> four pins (from the left) to the </a:t>
            </a:r>
            <a:r>
              <a:rPr lang="en-US" sz="3600" b="1" dirty="0" err="1">
                <a:solidFill>
                  <a:schemeClr val="tx1"/>
                </a:solidFill>
              </a:rPr>
              <a:t>rowPins</a:t>
            </a:r>
            <a:r>
              <a:rPr lang="en-US" sz="3600" b="1" dirty="0">
                <a:solidFill>
                  <a:schemeClr val="tx1"/>
                </a:solidFill>
              </a:rPr>
              <a:t> </a:t>
            </a:r>
            <a:r>
              <a:rPr lang="en-US" sz="3600" dirty="0">
                <a:solidFill>
                  <a:schemeClr val="tx1"/>
                </a:solidFill>
              </a:rPr>
              <a:t>mentioned in the Arduino code</a:t>
            </a:r>
          </a:p>
          <a:p>
            <a:pPr marL="457200" indent="-457200">
              <a:buFont typeface="+mj-lt"/>
              <a:buAutoNum type="arabicPeriod"/>
            </a:pPr>
            <a:r>
              <a:rPr lang="en-US" sz="3600" dirty="0">
                <a:solidFill>
                  <a:schemeClr val="tx1"/>
                </a:solidFill>
              </a:rPr>
              <a:t>Connect the last four pins to the </a:t>
            </a:r>
            <a:r>
              <a:rPr lang="en-US" sz="3600" b="1" dirty="0" err="1">
                <a:solidFill>
                  <a:schemeClr val="tx1"/>
                </a:solidFill>
              </a:rPr>
              <a:t>colPins</a:t>
            </a:r>
            <a:r>
              <a:rPr lang="en-US" sz="3600" b="1" dirty="0">
                <a:solidFill>
                  <a:schemeClr val="tx1"/>
                </a:solidFill>
              </a:rPr>
              <a:t> </a:t>
            </a:r>
            <a:r>
              <a:rPr lang="en-US" sz="3600" dirty="0">
                <a:solidFill>
                  <a:schemeClr val="tx1"/>
                </a:solidFill>
              </a:rPr>
              <a:t>mentioned in the Arduino code</a:t>
            </a:r>
          </a:p>
          <a:p>
            <a:pPr marL="457200" indent="-457200">
              <a:buFont typeface="+mj-lt"/>
              <a:buAutoNum type="arabicPeriod"/>
            </a:pPr>
            <a:endParaRPr lang="en-US" sz="3600" dirty="0">
              <a:solidFill>
                <a:schemeClr val="tx1"/>
              </a:solidFill>
            </a:endParaRPr>
          </a:p>
        </p:txBody>
      </p:sp>
      <p:sp>
        <p:nvSpPr>
          <p:cNvPr id="4" name="Date Placeholder 3">
            <a:extLst>
              <a:ext uri="{FF2B5EF4-FFF2-40B4-BE49-F238E27FC236}">
                <a16:creationId xmlns:a16="http://schemas.microsoft.com/office/drawing/2014/main" id="{2680CFDD-B38F-4012-AA13-3320B98C2415}"/>
              </a:ext>
            </a:extLst>
          </p:cNvPr>
          <p:cNvSpPr>
            <a:spLocks noGrp="1"/>
          </p:cNvSpPr>
          <p:nvPr>
            <p:ph type="dt" sz="half" idx="10"/>
          </p:nvPr>
        </p:nvSpPr>
        <p:spPr/>
        <p:txBody>
          <a:bodyPr/>
          <a:lstStyle/>
          <a:p>
            <a:fld id="{89650B9E-FD91-48B5-8D57-B20F69653D06}" type="datetime1">
              <a:rPr lang="en-US" smtClean="0"/>
              <a:t>11/24/2023</a:t>
            </a:fld>
            <a:endParaRPr lang="en-US"/>
          </a:p>
        </p:txBody>
      </p:sp>
      <p:sp>
        <p:nvSpPr>
          <p:cNvPr id="6" name="Slide Number Placeholder 5">
            <a:extLst>
              <a:ext uri="{FF2B5EF4-FFF2-40B4-BE49-F238E27FC236}">
                <a16:creationId xmlns:a16="http://schemas.microsoft.com/office/drawing/2014/main" id="{3F6C15C9-3599-46D2-A429-28AB9E0220B8}"/>
              </a:ext>
            </a:extLst>
          </p:cNvPr>
          <p:cNvSpPr>
            <a:spLocks noGrp="1"/>
          </p:cNvSpPr>
          <p:nvPr>
            <p:ph type="sldNum" sz="quarter" idx="12"/>
          </p:nvPr>
        </p:nvSpPr>
        <p:spPr/>
        <p:txBody>
          <a:bodyPr/>
          <a:lstStyle/>
          <a:p>
            <a:fld id="{85F1D94D-E39D-4060-8F8E-01EBC27FED6C}" type="slidenum">
              <a:rPr lang="en-US" smtClean="0"/>
              <a:t>28</a:t>
            </a:fld>
            <a:endParaRPr lang="en-US"/>
          </a:p>
        </p:txBody>
      </p:sp>
    </p:spTree>
    <p:extLst>
      <p:ext uri="{BB962C8B-B14F-4D97-AF65-F5344CB8AC3E}">
        <p14:creationId xmlns:p14="http://schemas.microsoft.com/office/powerpoint/2010/main" val="424394179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46892-3DBF-41DD-A49C-DB1674AAE00D}"/>
              </a:ext>
            </a:extLst>
          </p:cNvPr>
          <p:cNvSpPr>
            <a:spLocks noGrp="1"/>
          </p:cNvSpPr>
          <p:nvPr>
            <p:ph type="title"/>
          </p:nvPr>
        </p:nvSpPr>
        <p:spPr/>
        <p:txBody>
          <a:bodyPr/>
          <a:lstStyle/>
          <a:p>
            <a:r>
              <a:rPr lang="en-US" dirty="0"/>
              <a:t>Arduino Code</a:t>
            </a:r>
          </a:p>
        </p:txBody>
      </p:sp>
      <p:sp>
        <p:nvSpPr>
          <p:cNvPr id="3" name="Content Placeholder 2">
            <a:extLst>
              <a:ext uri="{FF2B5EF4-FFF2-40B4-BE49-F238E27FC236}">
                <a16:creationId xmlns:a16="http://schemas.microsoft.com/office/drawing/2014/main" id="{9D3194DF-E8C4-4E7E-ABE0-CD5A7045350D}"/>
              </a:ext>
            </a:extLst>
          </p:cNvPr>
          <p:cNvSpPr>
            <a:spLocks noGrp="1"/>
          </p:cNvSpPr>
          <p:nvPr>
            <p:ph idx="1"/>
          </p:nvPr>
        </p:nvSpPr>
        <p:spPr/>
        <p:txBody>
          <a:bodyPr numCol="2">
            <a:normAutofit/>
          </a:bodyPr>
          <a:lstStyle/>
          <a:p>
            <a:r>
              <a:rPr lang="en-US" dirty="0">
                <a:solidFill>
                  <a:schemeClr val="tx1"/>
                </a:solidFill>
              </a:rPr>
              <a:t>#include &lt;</a:t>
            </a:r>
            <a:r>
              <a:rPr lang="en-US" dirty="0" err="1">
                <a:solidFill>
                  <a:schemeClr val="tx1"/>
                </a:solidFill>
              </a:rPr>
              <a:t>Keypad.h</a:t>
            </a:r>
            <a:r>
              <a:rPr lang="en-US" dirty="0">
                <a:solidFill>
                  <a:schemeClr val="tx1"/>
                </a:solidFill>
              </a:rPr>
              <a:t>&gt;</a:t>
            </a:r>
          </a:p>
          <a:p>
            <a:r>
              <a:rPr lang="en-US" dirty="0">
                <a:solidFill>
                  <a:schemeClr val="tx1"/>
                </a:solidFill>
              </a:rPr>
              <a:t>const byte ROWS = 4; // Four rows</a:t>
            </a:r>
          </a:p>
          <a:p>
            <a:r>
              <a:rPr lang="en-US" dirty="0">
                <a:solidFill>
                  <a:schemeClr val="tx1"/>
                </a:solidFill>
              </a:rPr>
              <a:t>const byte COLS = 4; // Four columns</a:t>
            </a:r>
          </a:p>
          <a:p>
            <a:r>
              <a:rPr lang="en-US" dirty="0">
                <a:solidFill>
                  <a:schemeClr val="tx1"/>
                </a:solidFill>
              </a:rPr>
              <a:t>char keys[ROWS][COLS] = {</a:t>
            </a:r>
          </a:p>
          <a:p>
            <a:r>
              <a:rPr lang="en-US" dirty="0">
                <a:solidFill>
                  <a:schemeClr val="tx1"/>
                </a:solidFill>
              </a:rPr>
              <a:t>  {'1', '2', '3', 'A'},</a:t>
            </a:r>
          </a:p>
          <a:p>
            <a:r>
              <a:rPr lang="en-US" dirty="0">
                <a:solidFill>
                  <a:schemeClr val="tx1"/>
                </a:solidFill>
              </a:rPr>
              <a:t>  {'4', '5', '6', 'B'},</a:t>
            </a:r>
          </a:p>
          <a:p>
            <a:r>
              <a:rPr lang="en-US" dirty="0">
                <a:solidFill>
                  <a:schemeClr val="tx1"/>
                </a:solidFill>
              </a:rPr>
              <a:t>  {'7', '8', '9', 'C'},</a:t>
            </a:r>
          </a:p>
          <a:p>
            <a:r>
              <a:rPr lang="en-US" dirty="0">
                <a:solidFill>
                  <a:schemeClr val="tx1"/>
                </a:solidFill>
              </a:rPr>
              <a:t>  {'*', '0', '#', 'D'}</a:t>
            </a:r>
          </a:p>
          <a:p>
            <a:r>
              <a:rPr lang="en-US" dirty="0">
                <a:solidFill>
                  <a:schemeClr val="tx1"/>
                </a:solidFill>
              </a:rPr>
              <a:t>};</a:t>
            </a:r>
          </a:p>
          <a:p>
            <a:r>
              <a:rPr lang="en-US" dirty="0">
                <a:solidFill>
                  <a:schemeClr val="tx1"/>
                </a:solidFill>
              </a:rPr>
              <a:t>// Connect keypad ROW0, ROW1, ROW2 and ROW3 to these Arduino pins.</a:t>
            </a:r>
          </a:p>
          <a:p>
            <a:r>
              <a:rPr lang="en-US" dirty="0">
                <a:solidFill>
                  <a:schemeClr val="tx1"/>
                </a:solidFill>
              </a:rPr>
              <a:t>byte </a:t>
            </a:r>
            <a:r>
              <a:rPr lang="en-US" dirty="0" err="1">
                <a:solidFill>
                  <a:schemeClr val="tx1"/>
                </a:solidFill>
              </a:rPr>
              <a:t>rowPins</a:t>
            </a:r>
            <a:r>
              <a:rPr lang="en-US" dirty="0">
                <a:solidFill>
                  <a:schemeClr val="tx1"/>
                </a:solidFill>
              </a:rPr>
              <a:t>[ROWS] = { 2, 3, 4, 5 };</a:t>
            </a:r>
          </a:p>
          <a:p>
            <a:r>
              <a:rPr lang="en-US" dirty="0">
                <a:solidFill>
                  <a:schemeClr val="tx1"/>
                </a:solidFill>
              </a:rPr>
              <a:t>// Connect keypad COL0, COL1, COL2 and COL3 to these Arduino pins.</a:t>
            </a:r>
          </a:p>
          <a:p>
            <a:r>
              <a:rPr lang="en-US" dirty="0">
                <a:solidFill>
                  <a:schemeClr val="tx1"/>
                </a:solidFill>
              </a:rPr>
              <a:t>byte </a:t>
            </a:r>
            <a:r>
              <a:rPr lang="en-US" dirty="0" err="1">
                <a:solidFill>
                  <a:schemeClr val="tx1"/>
                </a:solidFill>
              </a:rPr>
              <a:t>colPins</a:t>
            </a:r>
            <a:r>
              <a:rPr lang="en-US" dirty="0">
                <a:solidFill>
                  <a:schemeClr val="tx1"/>
                </a:solidFill>
              </a:rPr>
              <a:t>[COLS] = { 6, 7, 8, 9};</a:t>
            </a:r>
          </a:p>
        </p:txBody>
      </p:sp>
      <p:sp>
        <p:nvSpPr>
          <p:cNvPr id="4" name="Date Placeholder 3">
            <a:extLst>
              <a:ext uri="{FF2B5EF4-FFF2-40B4-BE49-F238E27FC236}">
                <a16:creationId xmlns:a16="http://schemas.microsoft.com/office/drawing/2014/main" id="{F4EEE8C0-3A77-44A8-91F1-792FB663913B}"/>
              </a:ext>
            </a:extLst>
          </p:cNvPr>
          <p:cNvSpPr>
            <a:spLocks noGrp="1"/>
          </p:cNvSpPr>
          <p:nvPr>
            <p:ph type="dt" sz="half" idx="10"/>
          </p:nvPr>
        </p:nvSpPr>
        <p:spPr/>
        <p:txBody>
          <a:bodyPr/>
          <a:lstStyle/>
          <a:p>
            <a:fld id="{3A8686E4-44B5-4555-86C3-E3B5F158945D}" type="datetime1">
              <a:rPr lang="en-US" smtClean="0"/>
              <a:t>11/24/2023</a:t>
            </a:fld>
            <a:endParaRPr lang="en-US"/>
          </a:p>
        </p:txBody>
      </p:sp>
      <p:sp>
        <p:nvSpPr>
          <p:cNvPr id="6" name="Slide Number Placeholder 5">
            <a:extLst>
              <a:ext uri="{FF2B5EF4-FFF2-40B4-BE49-F238E27FC236}">
                <a16:creationId xmlns:a16="http://schemas.microsoft.com/office/drawing/2014/main" id="{9815FA8E-7BA9-4363-A882-8EF96DEB6311}"/>
              </a:ext>
            </a:extLst>
          </p:cNvPr>
          <p:cNvSpPr>
            <a:spLocks noGrp="1"/>
          </p:cNvSpPr>
          <p:nvPr>
            <p:ph type="sldNum" sz="quarter" idx="12"/>
          </p:nvPr>
        </p:nvSpPr>
        <p:spPr/>
        <p:txBody>
          <a:bodyPr/>
          <a:lstStyle/>
          <a:p>
            <a:fld id="{85F1D94D-E39D-4060-8F8E-01EBC27FED6C}" type="slidenum">
              <a:rPr lang="en-US" smtClean="0"/>
              <a:t>29</a:t>
            </a:fld>
            <a:endParaRPr lang="en-US"/>
          </a:p>
        </p:txBody>
      </p:sp>
    </p:spTree>
    <p:extLst>
      <p:ext uri="{BB962C8B-B14F-4D97-AF65-F5344CB8AC3E}">
        <p14:creationId xmlns:p14="http://schemas.microsoft.com/office/powerpoint/2010/main" val="4209947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13A9DA-2D3A-C133-2A46-42A0DADF08F1}"/>
              </a:ext>
            </a:extLst>
          </p:cNvPr>
          <p:cNvSpPr>
            <a:spLocks noGrp="1"/>
          </p:cNvSpPr>
          <p:nvPr>
            <p:ph type="title"/>
          </p:nvPr>
        </p:nvSpPr>
        <p:spPr/>
        <p:txBody>
          <a:bodyPr/>
          <a:lstStyle/>
          <a:p>
            <a:r>
              <a:rPr lang="en-US" dirty="0"/>
              <a:t>Hardware Requirements for Today’s Lab</a:t>
            </a:r>
          </a:p>
        </p:txBody>
      </p:sp>
      <p:sp>
        <p:nvSpPr>
          <p:cNvPr id="3" name="Content Placeholder 2">
            <a:extLst>
              <a:ext uri="{FF2B5EF4-FFF2-40B4-BE49-F238E27FC236}">
                <a16:creationId xmlns:a16="http://schemas.microsoft.com/office/drawing/2014/main" id="{D6144D93-0E0E-3C65-FCA5-A6A6BBA78144}"/>
              </a:ext>
            </a:extLst>
          </p:cNvPr>
          <p:cNvSpPr>
            <a:spLocks noGrp="1"/>
          </p:cNvSpPr>
          <p:nvPr>
            <p:ph idx="1"/>
          </p:nvPr>
        </p:nvSpPr>
        <p:spPr/>
        <p:txBody>
          <a:bodyPr>
            <a:normAutofit/>
          </a:bodyPr>
          <a:lstStyle/>
          <a:p>
            <a:pPr>
              <a:buFont typeface="Wingdings" panose="05000000000000000000" pitchFamily="2" charset="2"/>
              <a:buChar char="q"/>
            </a:pPr>
            <a:r>
              <a:rPr lang="en-US" b="1" dirty="0"/>
              <a:t> Arduino</a:t>
            </a:r>
          </a:p>
          <a:p>
            <a:pPr>
              <a:buFont typeface="Wingdings" panose="05000000000000000000" pitchFamily="2" charset="2"/>
              <a:buChar char="q"/>
            </a:pPr>
            <a:r>
              <a:rPr lang="en-US" b="1" dirty="0"/>
              <a:t> LED -&gt; 1 piece</a:t>
            </a:r>
          </a:p>
          <a:p>
            <a:pPr>
              <a:buFont typeface="Wingdings" panose="05000000000000000000" pitchFamily="2" charset="2"/>
              <a:buChar char="q"/>
            </a:pPr>
            <a:r>
              <a:rPr lang="en-US" b="1" dirty="0"/>
              <a:t> Resistance -&gt; 1 piece</a:t>
            </a:r>
          </a:p>
          <a:p>
            <a:pPr>
              <a:buFont typeface="Wingdings" panose="05000000000000000000" pitchFamily="2" charset="2"/>
              <a:buChar char="q"/>
            </a:pPr>
            <a:r>
              <a:rPr lang="en-US" b="1" dirty="0"/>
              <a:t> 4x4 Keypad -&gt; 1 piece</a:t>
            </a:r>
          </a:p>
          <a:p>
            <a:pPr>
              <a:buFont typeface="Wingdings" panose="05000000000000000000" pitchFamily="2" charset="2"/>
              <a:buChar char="q"/>
            </a:pPr>
            <a:r>
              <a:rPr lang="en-US" b="1" dirty="0"/>
              <a:t>Buzzer -&gt; 1 piece</a:t>
            </a:r>
          </a:p>
          <a:p>
            <a:pPr>
              <a:buFont typeface="Wingdings" panose="05000000000000000000" pitchFamily="2" charset="2"/>
              <a:buChar char="q"/>
            </a:pPr>
            <a:r>
              <a:rPr lang="en-US" b="1" dirty="0"/>
              <a:t> Resistance -&gt; 1 piece</a:t>
            </a:r>
          </a:p>
          <a:p>
            <a:pPr>
              <a:buFont typeface="Wingdings" panose="05000000000000000000" pitchFamily="2" charset="2"/>
              <a:buChar char="q"/>
            </a:pPr>
            <a:r>
              <a:rPr lang="en-US" b="1" dirty="0"/>
              <a:t> Servo Motor -&gt; 1 piece</a:t>
            </a:r>
          </a:p>
          <a:p>
            <a:pPr>
              <a:buFont typeface="Wingdings" panose="05000000000000000000" pitchFamily="2" charset="2"/>
              <a:buChar char="q"/>
            </a:pPr>
            <a:r>
              <a:rPr lang="en-US" b="1" dirty="0"/>
              <a:t> Ultrasonic Sensor -&gt; 1 piece</a:t>
            </a:r>
          </a:p>
          <a:p>
            <a:pPr>
              <a:buFont typeface="Wingdings" panose="05000000000000000000" pitchFamily="2" charset="2"/>
              <a:buChar char="q"/>
            </a:pPr>
            <a:r>
              <a:rPr lang="en-US" b="1" dirty="0"/>
              <a:t>Wires -&gt; As needed</a:t>
            </a:r>
          </a:p>
          <a:p>
            <a:pPr>
              <a:buFont typeface="Wingdings" panose="05000000000000000000" pitchFamily="2" charset="2"/>
              <a:buChar char="Ø"/>
            </a:pPr>
            <a:endParaRPr lang="en-US" b="1" dirty="0"/>
          </a:p>
        </p:txBody>
      </p:sp>
      <p:sp>
        <p:nvSpPr>
          <p:cNvPr id="4" name="Date Placeholder 3">
            <a:extLst>
              <a:ext uri="{FF2B5EF4-FFF2-40B4-BE49-F238E27FC236}">
                <a16:creationId xmlns:a16="http://schemas.microsoft.com/office/drawing/2014/main" id="{EACF687D-8B32-15BE-3601-23D58C8796BA}"/>
              </a:ext>
            </a:extLst>
          </p:cNvPr>
          <p:cNvSpPr>
            <a:spLocks noGrp="1"/>
          </p:cNvSpPr>
          <p:nvPr>
            <p:ph type="dt" sz="half" idx="10"/>
          </p:nvPr>
        </p:nvSpPr>
        <p:spPr/>
        <p:txBody>
          <a:bodyPr/>
          <a:lstStyle/>
          <a:p>
            <a:fld id="{57C245AF-7CEB-4BE5-89B1-61CA59A8614A}" type="datetime1">
              <a:rPr lang="en-US" smtClean="0"/>
              <a:t>11/24/2023</a:t>
            </a:fld>
            <a:endParaRPr lang="en-US"/>
          </a:p>
        </p:txBody>
      </p:sp>
      <p:sp>
        <p:nvSpPr>
          <p:cNvPr id="6" name="Slide Number Placeholder 5">
            <a:extLst>
              <a:ext uri="{FF2B5EF4-FFF2-40B4-BE49-F238E27FC236}">
                <a16:creationId xmlns:a16="http://schemas.microsoft.com/office/drawing/2014/main" id="{DA70DF49-B0B3-5D69-A587-521B358E8761}"/>
              </a:ext>
            </a:extLst>
          </p:cNvPr>
          <p:cNvSpPr>
            <a:spLocks noGrp="1"/>
          </p:cNvSpPr>
          <p:nvPr>
            <p:ph type="sldNum" sz="quarter" idx="12"/>
          </p:nvPr>
        </p:nvSpPr>
        <p:spPr/>
        <p:txBody>
          <a:bodyPr/>
          <a:lstStyle/>
          <a:p>
            <a:fld id="{85F1D94D-E39D-4060-8F8E-01EBC27FED6C}" type="slidenum">
              <a:rPr lang="en-US" smtClean="0"/>
              <a:t>3</a:t>
            </a:fld>
            <a:endParaRPr lang="en-US"/>
          </a:p>
        </p:txBody>
      </p:sp>
    </p:spTree>
    <p:extLst>
      <p:ext uri="{BB962C8B-B14F-4D97-AF65-F5344CB8AC3E}">
        <p14:creationId xmlns:p14="http://schemas.microsoft.com/office/powerpoint/2010/main" val="342501104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95B1A0-CA86-47F0-B7C5-4B823A2FF155}"/>
              </a:ext>
            </a:extLst>
          </p:cNvPr>
          <p:cNvSpPr>
            <a:spLocks noGrp="1"/>
          </p:cNvSpPr>
          <p:nvPr>
            <p:ph type="title"/>
          </p:nvPr>
        </p:nvSpPr>
        <p:spPr/>
        <p:txBody>
          <a:bodyPr/>
          <a:lstStyle/>
          <a:p>
            <a:r>
              <a:rPr lang="en-US" dirty="0"/>
              <a:t>Arduino Code(</a:t>
            </a:r>
            <a:r>
              <a:rPr lang="en-US" dirty="0" err="1"/>
              <a:t>contd</a:t>
            </a:r>
            <a:r>
              <a:rPr lang="en-US" dirty="0"/>
              <a:t>)</a:t>
            </a:r>
          </a:p>
        </p:txBody>
      </p:sp>
      <p:sp>
        <p:nvSpPr>
          <p:cNvPr id="3" name="Content Placeholder 2">
            <a:extLst>
              <a:ext uri="{FF2B5EF4-FFF2-40B4-BE49-F238E27FC236}">
                <a16:creationId xmlns:a16="http://schemas.microsoft.com/office/drawing/2014/main" id="{3FD6B3C9-B299-4951-8644-EEF72CED0E68}"/>
              </a:ext>
            </a:extLst>
          </p:cNvPr>
          <p:cNvSpPr>
            <a:spLocks noGrp="1"/>
          </p:cNvSpPr>
          <p:nvPr>
            <p:ph idx="1"/>
          </p:nvPr>
        </p:nvSpPr>
        <p:spPr/>
        <p:txBody>
          <a:bodyPr numCol="2">
            <a:normAutofit/>
          </a:bodyPr>
          <a:lstStyle/>
          <a:p>
            <a:r>
              <a:rPr lang="en-US" dirty="0">
                <a:solidFill>
                  <a:schemeClr val="tx1"/>
                </a:solidFill>
              </a:rPr>
              <a:t>// Create the Keypad</a:t>
            </a:r>
          </a:p>
          <a:p>
            <a:r>
              <a:rPr lang="en-US" dirty="0">
                <a:solidFill>
                  <a:schemeClr val="tx1"/>
                </a:solidFill>
              </a:rPr>
              <a:t>Keypad </a:t>
            </a:r>
            <a:r>
              <a:rPr lang="en-US" dirty="0" err="1">
                <a:solidFill>
                  <a:schemeClr val="tx1"/>
                </a:solidFill>
              </a:rPr>
              <a:t>kpd</a:t>
            </a:r>
            <a:r>
              <a:rPr lang="en-US" dirty="0">
                <a:solidFill>
                  <a:schemeClr val="tx1"/>
                </a:solidFill>
              </a:rPr>
              <a:t> = Keypad( </a:t>
            </a:r>
            <a:r>
              <a:rPr lang="en-US" dirty="0" err="1">
                <a:solidFill>
                  <a:schemeClr val="tx1"/>
                </a:solidFill>
              </a:rPr>
              <a:t>makeKeymap</a:t>
            </a:r>
            <a:r>
              <a:rPr lang="en-US" dirty="0">
                <a:solidFill>
                  <a:schemeClr val="tx1"/>
                </a:solidFill>
              </a:rPr>
              <a:t>(keys), </a:t>
            </a:r>
            <a:r>
              <a:rPr lang="en-US" dirty="0" err="1">
                <a:solidFill>
                  <a:schemeClr val="tx1"/>
                </a:solidFill>
              </a:rPr>
              <a:t>rowPins</a:t>
            </a:r>
            <a:r>
              <a:rPr lang="en-US" dirty="0">
                <a:solidFill>
                  <a:schemeClr val="tx1"/>
                </a:solidFill>
              </a:rPr>
              <a:t>, </a:t>
            </a:r>
            <a:r>
              <a:rPr lang="en-US" dirty="0" err="1">
                <a:solidFill>
                  <a:schemeClr val="tx1"/>
                </a:solidFill>
              </a:rPr>
              <a:t>colPins</a:t>
            </a:r>
            <a:r>
              <a:rPr lang="en-US" dirty="0">
                <a:solidFill>
                  <a:schemeClr val="tx1"/>
                </a:solidFill>
              </a:rPr>
              <a:t>, ROWS, COLS );</a:t>
            </a:r>
          </a:p>
          <a:p>
            <a:endParaRPr lang="en-US" dirty="0">
              <a:solidFill>
                <a:schemeClr val="tx1"/>
              </a:solidFill>
            </a:endParaRPr>
          </a:p>
          <a:p>
            <a:r>
              <a:rPr lang="en-US" dirty="0">
                <a:solidFill>
                  <a:schemeClr val="tx1"/>
                </a:solidFill>
              </a:rPr>
              <a:t>void setup()</a:t>
            </a:r>
          </a:p>
          <a:p>
            <a:r>
              <a:rPr lang="en-US" dirty="0">
                <a:solidFill>
                  <a:schemeClr val="tx1"/>
                </a:solidFill>
              </a:rPr>
              <a:t>{</a:t>
            </a:r>
          </a:p>
          <a:p>
            <a:r>
              <a:rPr lang="en-US" dirty="0">
                <a:solidFill>
                  <a:schemeClr val="tx1"/>
                </a:solidFill>
              </a:rPr>
              <a:t>  </a:t>
            </a:r>
            <a:r>
              <a:rPr lang="en-US" dirty="0" err="1">
                <a:solidFill>
                  <a:schemeClr val="tx1"/>
                </a:solidFill>
              </a:rPr>
              <a:t>Serial.begin</a:t>
            </a:r>
            <a:r>
              <a:rPr lang="en-US" dirty="0">
                <a:solidFill>
                  <a:schemeClr val="tx1"/>
                </a:solidFill>
              </a:rPr>
              <a:t>(9600);</a:t>
            </a:r>
          </a:p>
          <a:p>
            <a:r>
              <a:rPr lang="en-US" dirty="0">
                <a:solidFill>
                  <a:schemeClr val="tx1"/>
                </a:solidFill>
              </a:rPr>
              <a:t>}</a:t>
            </a:r>
          </a:p>
          <a:p>
            <a:endParaRPr lang="en-US" dirty="0">
              <a:solidFill>
                <a:schemeClr val="tx1"/>
              </a:solidFill>
            </a:endParaRPr>
          </a:p>
          <a:p>
            <a:r>
              <a:rPr lang="en-US" dirty="0">
                <a:solidFill>
                  <a:schemeClr val="tx1"/>
                </a:solidFill>
              </a:rPr>
              <a:t>void loop()</a:t>
            </a:r>
          </a:p>
          <a:p>
            <a:r>
              <a:rPr lang="en-US" dirty="0">
                <a:solidFill>
                  <a:schemeClr val="tx1"/>
                </a:solidFill>
              </a:rPr>
              <a:t>{</a:t>
            </a:r>
          </a:p>
          <a:p>
            <a:r>
              <a:rPr lang="en-US" dirty="0">
                <a:solidFill>
                  <a:schemeClr val="tx1"/>
                </a:solidFill>
              </a:rPr>
              <a:t>  char key = </a:t>
            </a:r>
            <a:r>
              <a:rPr lang="en-US" dirty="0" err="1">
                <a:solidFill>
                  <a:schemeClr val="tx1"/>
                </a:solidFill>
              </a:rPr>
              <a:t>kpd.getKey</a:t>
            </a:r>
            <a:r>
              <a:rPr lang="en-US" dirty="0">
                <a:solidFill>
                  <a:schemeClr val="tx1"/>
                </a:solidFill>
              </a:rPr>
              <a:t>();</a:t>
            </a:r>
          </a:p>
          <a:p>
            <a:r>
              <a:rPr lang="en-US" dirty="0">
                <a:solidFill>
                  <a:schemeClr val="tx1"/>
                </a:solidFill>
              </a:rPr>
              <a:t>  if (key) // Check for a valid key.</a:t>
            </a:r>
          </a:p>
          <a:p>
            <a:r>
              <a:rPr lang="en-US" dirty="0">
                <a:solidFill>
                  <a:schemeClr val="tx1"/>
                </a:solidFill>
              </a:rPr>
              <a:t>  {</a:t>
            </a:r>
          </a:p>
          <a:p>
            <a:r>
              <a:rPr lang="en-US" dirty="0">
                <a:solidFill>
                  <a:schemeClr val="tx1"/>
                </a:solidFill>
              </a:rPr>
              <a:t>    </a:t>
            </a:r>
            <a:r>
              <a:rPr lang="en-US" dirty="0" err="1">
                <a:solidFill>
                  <a:schemeClr val="tx1"/>
                </a:solidFill>
              </a:rPr>
              <a:t>Serial.println</a:t>
            </a:r>
            <a:r>
              <a:rPr lang="en-US" dirty="0">
                <a:solidFill>
                  <a:schemeClr val="tx1"/>
                </a:solidFill>
              </a:rPr>
              <a:t>(key);</a:t>
            </a:r>
          </a:p>
          <a:p>
            <a:r>
              <a:rPr lang="en-US" dirty="0">
                <a:solidFill>
                  <a:schemeClr val="tx1"/>
                </a:solidFill>
              </a:rPr>
              <a:t>  }</a:t>
            </a:r>
          </a:p>
          <a:p>
            <a:r>
              <a:rPr lang="en-US" dirty="0">
                <a:solidFill>
                  <a:schemeClr val="tx1"/>
                </a:solidFill>
              </a:rPr>
              <a:t>}</a:t>
            </a:r>
          </a:p>
        </p:txBody>
      </p:sp>
      <p:sp>
        <p:nvSpPr>
          <p:cNvPr id="4" name="Date Placeholder 3">
            <a:extLst>
              <a:ext uri="{FF2B5EF4-FFF2-40B4-BE49-F238E27FC236}">
                <a16:creationId xmlns:a16="http://schemas.microsoft.com/office/drawing/2014/main" id="{93355091-BA2C-4A41-9E67-72C0CADC72B0}"/>
              </a:ext>
            </a:extLst>
          </p:cNvPr>
          <p:cNvSpPr>
            <a:spLocks noGrp="1"/>
          </p:cNvSpPr>
          <p:nvPr>
            <p:ph type="dt" sz="half" idx="10"/>
          </p:nvPr>
        </p:nvSpPr>
        <p:spPr/>
        <p:txBody>
          <a:bodyPr/>
          <a:lstStyle/>
          <a:p>
            <a:fld id="{9572BE7D-D72B-45C5-9569-87238A80F70C}" type="datetime1">
              <a:rPr lang="en-US" smtClean="0"/>
              <a:t>11/24/2023</a:t>
            </a:fld>
            <a:endParaRPr lang="en-US"/>
          </a:p>
        </p:txBody>
      </p:sp>
      <p:sp>
        <p:nvSpPr>
          <p:cNvPr id="6" name="Slide Number Placeholder 5">
            <a:extLst>
              <a:ext uri="{FF2B5EF4-FFF2-40B4-BE49-F238E27FC236}">
                <a16:creationId xmlns:a16="http://schemas.microsoft.com/office/drawing/2014/main" id="{5CE1E100-5F9F-4EB6-B5CB-3A6F39FF21C4}"/>
              </a:ext>
            </a:extLst>
          </p:cNvPr>
          <p:cNvSpPr>
            <a:spLocks noGrp="1"/>
          </p:cNvSpPr>
          <p:nvPr>
            <p:ph type="sldNum" sz="quarter" idx="12"/>
          </p:nvPr>
        </p:nvSpPr>
        <p:spPr/>
        <p:txBody>
          <a:bodyPr/>
          <a:lstStyle/>
          <a:p>
            <a:fld id="{85F1D94D-E39D-4060-8F8E-01EBC27FED6C}" type="slidenum">
              <a:rPr lang="en-US" smtClean="0"/>
              <a:t>30</a:t>
            </a:fld>
            <a:endParaRPr lang="en-US"/>
          </a:p>
        </p:txBody>
      </p:sp>
    </p:spTree>
    <p:extLst>
      <p:ext uri="{BB962C8B-B14F-4D97-AF65-F5344CB8AC3E}">
        <p14:creationId xmlns:p14="http://schemas.microsoft.com/office/powerpoint/2010/main" val="1773402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81A27D-AC84-62C5-E303-0F6B0AC11920}"/>
              </a:ext>
            </a:extLst>
          </p:cNvPr>
          <p:cNvSpPr>
            <a:spLocks noGrp="1"/>
          </p:cNvSpPr>
          <p:nvPr>
            <p:ph type="title"/>
          </p:nvPr>
        </p:nvSpPr>
        <p:spPr/>
        <p:txBody>
          <a:bodyPr/>
          <a:lstStyle/>
          <a:p>
            <a:r>
              <a:rPr lang="en-US" dirty="0"/>
              <a:t>Printing Pot value to Serial Monitor</a:t>
            </a:r>
          </a:p>
        </p:txBody>
      </p:sp>
      <p:pic>
        <p:nvPicPr>
          <p:cNvPr id="8" name="Content Placeholder 7">
            <a:extLst>
              <a:ext uri="{FF2B5EF4-FFF2-40B4-BE49-F238E27FC236}">
                <a16:creationId xmlns:a16="http://schemas.microsoft.com/office/drawing/2014/main" id="{86F7E28B-B0CC-5062-009A-4CE50F51AAE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10308" y="1819369"/>
            <a:ext cx="7432343" cy="4375243"/>
          </a:xfrm>
        </p:spPr>
      </p:pic>
      <p:sp>
        <p:nvSpPr>
          <p:cNvPr id="4" name="Date Placeholder 3">
            <a:extLst>
              <a:ext uri="{FF2B5EF4-FFF2-40B4-BE49-F238E27FC236}">
                <a16:creationId xmlns:a16="http://schemas.microsoft.com/office/drawing/2014/main" id="{B3DAE5F7-9156-CCE8-F6F7-32D0CE9AA8BB}"/>
              </a:ext>
            </a:extLst>
          </p:cNvPr>
          <p:cNvSpPr>
            <a:spLocks noGrp="1"/>
          </p:cNvSpPr>
          <p:nvPr>
            <p:ph type="dt" sz="half" idx="10"/>
          </p:nvPr>
        </p:nvSpPr>
        <p:spPr/>
        <p:txBody>
          <a:bodyPr/>
          <a:lstStyle/>
          <a:p>
            <a:fld id="{13BB49ED-2CD4-4DFF-96DC-36F334A3CCAF}" type="datetime1">
              <a:rPr lang="en-US" smtClean="0"/>
              <a:t>11/24/2023</a:t>
            </a:fld>
            <a:endParaRPr lang="en-US"/>
          </a:p>
        </p:txBody>
      </p:sp>
      <p:sp>
        <p:nvSpPr>
          <p:cNvPr id="6" name="Slide Number Placeholder 5">
            <a:extLst>
              <a:ext uri="{FF2B5EF4-FFF2-40B4-BE49-F238E27FC236}">
                <a16:creationId xmlns:a16="http://schemas.microsoft.com/office/drawing/2014/main" id="{A9971308-0F05-29CA-B220-EBE54206E374}"/>
              </a:ext>
            </a:extLst>
          </p:cNvPr>
          <p:cNvSpPr>
            <a:spLocks noGrp="1"/>
          </p:cNvSpPr>
          <p:nvPr>
            <p:ph type="sldNum" sz="quarter" idx="12"/>
          </p:nvPr>
        </p:nvSpPr>
        <p:spPr/>
        <p:txBody>
          <a:bodyPr/>
          <a:lstStyle/>
          <a:p>
            <a:fld id="{85F1D94D-E39D-4060-8F8E-01EBC27FED6C}" type="slidenum">
              <a:rPr lang="en-US" smtClean="0"/>
              <a:t>31</a:t>
            </a:fld>
            <a:endParaRPr lang="en-US"/>
          </a:p>
        </p:txBody>
      </p:sp>
    </p:spTree>
    <p:extLst>
      <p:ext uri="{BB962C8B-B14F-4D97-AF65-F5344CB8AC3E}">
        <p14:creationId xmlns:p14="http://schemas.microsoft.com/office/powerpoint/2010/main" val="273295383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15082-442C-C539-2297-00461FE436D2}"/>
              </a:ext>
            </a:extLst>
          </p:cNvPr>
          <p:cNvSpPr>
            <a:spLocks noGrp="1"/>
          </p:cNvSpPr>
          <p:nvPr>
            <p:ph type="title"/>
          </p:nvPr>
        </p:nvSpPr>
        <p:spPr/>
        <p:txBody>
          <a:bodyPr/>
          <a:lstStyle/>
          <a:p>
            <a:r>
              <a:rPr lang="en-US" dirty="0"/>
              <a:t>Code</a:t>
            </a:r>
          </a:p>
        </p:txBody>
      </p:sp>
      <p:sp>
        <p:nvSpPr>
          <p:cNvPr id="3" name="Content Placeholder 2">
            <a:extLst>
              <a:ext uri="{FF2B5EF4-FFF2-40B4-BE49-F238E27FC236}">
                <a16:creationId xmlns:a16="http://schemas.microsoft.com/office/drawing/2014/main" id="{D85CFC2F-D2E9-25AE-C143-90C5FE5CCE95}"/>
              </a:ext>
            </a:extLst>
          </p:cNvPr>
          <p:cNvSpPr>
            <a:spLocks noGrp="1"/>
          </p:cNvSpPr>
          <p:nvPr>
            <p:ph idx="1"/>
          </p:nvPr>
        </p:nvSpPr>
        <p:spPr/>
        <p:txBody>
          <a:bodyPr numCol="2">
            <a:normAutofit/>
          </a:bodyPr>
          <a:lstStyle/>
          <a:p>
            <a:r>
              <a:rPr lang="en-US" dirty="0"/>
              <a:t>int </a:t>
            </a:r>
            <a:r>
              <a:rPr lang="en-US" dirty="0" err="1"/>
              <a:t>sensorValue</a:t>
            </a:r>
            <a:r>
              <a:rPr lang="en-US" dirty="0"/>
              <a:t> = 0;</a:t>
            </a:r>
          </a:p>
          <a:p>
            <a:r>
              <a:rPr lang="en-US" dirty="0"/>
              <a:t>void setup()</a:t>
            </a:r>
          </a:p>
          <a:p>
            <a:r>
              <a:rPr lang="en-US" dirty="0"/>
              <a:t>{</a:t>
            </a:r>
          </a:p>
          <a:p>
            <a:r>
              <a:rPr lang="en-US" dirty="0"/>
              <a:t>  </a:t>
            </a:r>
            <a:r>
              <a:rPr lang="en-US" dirty="0" err="1"/>
              <a:t>pinMode</a:t>
            </a:r>
            <a:r>
              <a:rPr lang="en-US" dirty="0"/>
              <a:t>(A0, INPUT);</a:t>
            </a:r>
          </a:p>
          <a:p>
            <a:r>
              <a:rPr lang="en-US" dirty="0"/>
              <a:t>  </a:t>
            </a:r>
            <a:r>
              <a:rPr lang="en-US" dirty="0" err="1"/>
              <a:t>Serial.begin</a:t>
            </a:r>
            <a:r>
              <a:rPr lang="en-US" dirty="0"/>
              <a:t>(9600);</a:t>
            </a:r>
          </a:p>
          <a:p>
            <a:r>
              <a:rPr lang="en-US" dirty="0"/>
              <a:t>}</a:t>
            </a:r>
          </a:p>
          <a:p>
            <a:pPr marL="0" indent="0">
              <a:buNone/>
            </a:pPr>
            <a:r>
              <a:rPr lang="en-US" dirty="0"/>
              <a:t>void loop()</a:t>
            </a:r>
          </a:p>
          <a:p>
            <a:r>
              <a:rPr lang="en-US" dirty="0"/>
              <a:t>{</a:t>
            </a:r>
          </a:p>
          <a:p>
            <a:r>
              <a:rPr lang="en-US" dirty="0"/>
              <a:t>  // read the input on analog pin 0:</a:t>
            </a:r>
          </a:p>
          <a:p>
            <a:r>
              <a:rPr lang="en-US" dirty="0"/>
              <a:t>  </a:t>
            </a:r>
            <a:r>
              <a:rPr lang="en-US" dirty="0" err="1"/>
              <a:t>sensorValue</a:t>
            </a:r>
            <a:r>
              <a:rPr lang="en-US" dirty="0"/>
              <a:t> = </a:t>
            </a:r>
            <a:r>
              <a:rPr lang="en-US" dirty="0" err="1"/>
              <a:t>analogRead</a:t>
            </a:r>
            <a:r>
              <a:rPr lang="en-US" dirty="0"/>
              <a:t>(A0);</a:t>
            </a:r>
          </a:p>
          <a:p>
            <a:r>
              <a:rPr lang="en-US" dirty="0"/>
              <a:t>  // print out the value you read:</a:t>
            </a:r>
          </a:p>
          <a:p>
            <a:r>
              <a:rPr lang="en-US" dirty="0"/>
              <a:t>  </a:t>
            </a:r>
            <a:r>
              <a:rPr lang="en-US" dirty="0" err="1"/>
              <a:t>Serial.println</a:t>
            </a:r>
            <a:r>
              <a:rPr lang="en-US" dirty="0"/>
              <a:t>(</a:t>
            </a:r>
            <a:r>
              <a:rPr lang="en-US" dirty="0" err="1"/>
              <a:t>sensorValue</a:t>
            </a:r>
            <a:r>
              <a:rPr lang="en-US" dirty="0"/>
              <a:t>);</a:t>
            </a:r>
          </a:p>
          <a:p>
            <a:r>
              <a:rPr lang="en-US" dirty="0"/>
              <a:t>  delay(10); // Delay a little bit to improve simulation performance</a:t>
            </a:r>
          </a:p>
          <a:p>
            <a:r>
              <a:rPr lang="en-US" dirty="0"/>
              <a:t>}</a:t>
            </a:r>
          </a:p>
        </p:txBody>
      </p:sp>
      <p:sp>
        <p:nvSpPr>
          <p:cNvPr id="4" name="Date Placeholder 3">
            <a:extLst>
              <a:ext uri="{FF2B5EF4-FFF2-40B4-BE49-F238E27FC236}">
                <a16:creationId xmlns:a16="http://schemas.microsoft.com/office/drawing/2014/main" id="{4A37BC60-D882-9972-4158-0C5F03067534}"/>
              </a:ext>
            </a:extLst>
          </p:cNvPr>
          <p:cNvSpPr>
            <a:spLocks noGrp="1"/>
          </p:cNvSpPr>
          <p:nvPr>
            <p:ph type="dt" sz="half" idx="10"/>
          </p:nvPr>
        </p:nvSpPr>
        <p:spPr/>
        <p:txBody>
          <a:bodyPr/>
          <a:lstStyle/>
          <a:p>
            <a:fld id="{500529C9-1996-45B8-841B-AA394425DC35}" type="datetime1">
              <a:rPr lang="en-US" smtClean="0"/>
              <a:t>11/24/2023</a:t>
            </a:fld>
            <a:endParaRPr lang="en-US"/>
          </a:p>
        </p:txBody>
      </p:sp>
      <p:sp>
        <p:nvSpPr>
          <p:cNvPr id="6" name="Slide Number Placeholder 5">
            <a:extLst>
              <a:ext uri="{FF2B5EF4-FFF2-40B4-BE49-F238E27FC236}">
                <a16:creationId xmlns:a16="http://schemas.microsoft.com/office/drawing/2014/main" id="{30150F33-94E2-A3FE-041F-FA84F92EE3D6}"/>
              </a:ext>
            </a:extLst>
          </p:cNvPr>
          <p:cNvSpPr>
            <a:spLocks noGrp="1"/>
          </p:cNvSpPr>
          <p:nvPr>
            <p:ph type="sldNum" sz="quarter" idx="12"/>
          </p:nvPr>
        </p:nvSpPr>
        <p:spPr/>
        <p:txBody>
          <a:bodyPr/>
          <a:lstStyle/>
          <a:p>
            <a:fld id="{85F1D94D-E39D-4060-8F8E-01EBC27FED6C}" type="slidenum">
              <a:rPr lang="en-US" smtClean="0"/>
              <a:t>32</a:t>
            </a:fld>
            <a:endParaRPr lang="en-US"/>
          </a:p>
        </p:txBody>
      </p:sp>
    </p:spTree>
    <p:extLst>
      <p:ext uri="{BB962C8B-B14F-4D97-AF65-F5344CB8AC3E}">
        <p14:creationId xmlns:p14="http://schemas.microsoft.com/office/powerpoint/2010/main" val="7074832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AAFCE4-D269-4ED9-9901-1336D1E0C589}"/>
              </a:ext>
            </a:extLst>
          </p:cNvPr>
          <p:cNvSpPr>
            <a:spLocks noGrp="1"/>
          </p:cNvSpPr>
          <p:nvPr>
            <p:ph type="title"/>
          </p:nvPr>
        </p:nvSpPr>
        <p:spPr/>
        <p:txBody>
          <a:bodyPr/>
          <a:lstStyle/>
          <a:p>
            <a:r>
              <a:rPr lang="en-US" dirty="0"/>
              <a:t>Buzzer</a:t>
            </a:r>
          </a:p>
        </p:txBody>
      </p:sp>
      <p:sp>
        <p:nvSpPr>
          <p:cNvPr id="3" name="Text Placeholder 2">
            <a:extLst>
              <a:ext uri="{FF2B5EF4-FFF2-40B4-BE49-F238E27FC236}">
                <a16:creationId xmlns:a16="http://schemas.microsoft.com/office/drawing/2014/main" id="{21655354-4983-4783-8EAC-9EA7C40AE975}"/>
              </a:ext>
            </a:extLst>
          </p:cNvPr>
          <p:cNvSpPr>
            <a:spLocks noGrp="1"/>
          </p:cNvSpPr>
          <p:nvPr>
            <p:ph type="body" idx="1"/>
          </p:nvPr>
        </p:nvSpPr>
        <p:spPr/>
        <p:txBody>
          <a:bodyPr/>
          <a:lstStyle/>
          <a:p>
            <a:endParaRPr lang="en-US"/>
          </a:p>
        </p:txBody>
      </p:sp>
      <p:sp>
        <p:nvSpPr>
          <p:cNvPr id="4" name="Date Placeholder 3">
            <a:extLst>
              <a:ext uri="{FF2B5EF4-FFF2-40B4-BE49-F238E27FC236}">
                <a16:creationId xmlns:a16="http://schemas.microsoft.com/office/drawing/2014/main" id="{D3F902A1-E5D5-4CDA-9C61-3B29FD82D78A}"/>
              </a:ext>
            </a:extLst>
          </p:cNvPr>
          <p:cNvSpPr>
            <a:spLocks noGrp="1"/>
          </p:cNvSpPr>
          <p:nvPr>
            <p:ph type="dt" sz="half"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BDA49F1E-AD6F-4283-A791-34F2346E4DAE}" type="datetime1">
              <a:rPr kumimoji="0" lang="en-US" sz="900" b="0" i="0" u="none" strike="noStrike" kern="1200" cap="none" spc="0" normalizeH="0" baseline="0" noProof="0" smtClean="0">
                <a:ln>
                  <a:noFill/>
                </a:ln>
                <a:solidFill>
                  <a:srgbClr val="FFFFFF"/>
                </a:solidFill>
                <a:effectLst/>
                <a:uLnTx/>
                <a:uFillTx/>
                <a:latin typeface="Calibri" panose="020F050202020403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11/24/2023</a:t>
            </a:fld>
            <a:endParaRPr kumimoji="0" lang="en-US" sz="9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2257B4AF-0894-4ECD-8E22-3199E498AABA}"/>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5F1D94D-E39D-4060-8F8E-01EBC27FED6C}" type="slidenum">
              <a:rPr kumimoji="0" lang="en-US" sz="1050" b="0" i="0" u="none" strike="noStrike" kern="1200" cap="none" spc="0" normalizeH="0" baseline="0" noProof="0" smtClean="0">
                <a:ln>
                  <a:noFill/>
                </a:ln>
                <a:solidFill>
                  <a:srgbClr val="FFFFFF"/>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33</a:t>
            </a:fld>
            <a:endParaRPr kumimoji="0" lang="en-US" sz="105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0317074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84910E4-E08E-40B1-829D-929F6C4BA7D3}"/>
              </a:ext>
            </a:extLst>
          </p:cNvPr>
          <p:cNvSpPr>
            <a:spLocks noGrp="1"/>
          </p:cNvSpPr>
          <p:nvPr>
            <p:ph type="title"/>
          </p:nvPr>
        </p:nvSpPr>
        <p:spPr/>
        <p:txBody>
          <a:bodyPr/>
          <a:lstStyle/>
          <a:p>
            <a:r>
              <a:rPr lang="en-US" dirty="0"/>
              <a:t>Buzzer</a:t>
            </a:r>
          </a:p>
        </p:txBody>
      </p:sp>
      <p:pic>
        <p:nvPicPr>
          <p:cNvPr id="10" name="Content Placeholder 9">
            <a:extLst>
              <a:ext uri="{FF2B5EF4-FFF2-40B4-BE49-F238E27FC236}">
                <a16:creationId xmlns:a16="http://schemas.microsoft.com/office/drawing/2014/main" id="{31275939-D5B2-4A16-8128-D537E9400637}"/>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615636" y="1906943"/>
            <a:ext cx="3901365" cy="3901365"/>
          </a:xfrm>
        </p:spPr>
      </p:pic>
      <p:sp>
        <p:nvSpPr>
          <p:cNvPr id="11" name="Content Placeholder 10">
            <a:extLst>
              <a:ext uri="{FF2B5EF4-FFF2-40B4-BE49-F238E27FC236}">
                <a16:creationId xmlns:a16="http://schemas.microsoft.com/office/drawing/2014/main" id="{CE2B1392-89DC-4AB0-9F95-274AB4F71922}"/>
              </a:ext>
            </a:extLst>
          </p:cNvPr>
          <p:cNvSpPr>
            <a:spLocks noGrp="1"/>
          </p:cNvSpPr>
          <p:nvPr>
            <p:ph sz="half" idx="2"/>
          </p:nvPr>
        </p:nvSpPr>
        <p:spPr/>
        <p:txBody>
          <a:bodyPr/>
          <a:lstStyle/>
          <a:p>
            <a:pPr algn="l"/>
            <a:r>
              <a:rPr lang="en-US" b="1" i="0" dirty="0">
                <a:solidFill>
                  <a:schemeClr val="tx1"/>
                </a:solidFill>
                <a:effectLst/>
              </a:rPr>
              <a:t>Piezo buzzer is an electronic device commonly used to produce sound.</a:t>
            </a:r>
          </a:p>
          <a:p>
            <a:pPr algn="l"/>
            <a:endParaRPr lang="en-US" b="1" i="0" dirty="0">
              <a:solidFill>
                <a:schemeClr val="tx1"/>
              </a:solidFill>
              <a:effectLst/>
            </a:endParaRPr>
          </a:p>
          <a:p>
            <a:pPr algn="l"/>
            <a:r>
              <a:rPr lang="en-US" b="1" i="0" dirty="0">
                <a:solidFill>
                  <a:schemeClr val="tx1"/>
                </a:solidFill>
                <a:effectLst/>
              </a:rPr>
              <a:t>Piezo buzzer is based on the inverse principle of piezo electricity discovered in 1880 by Jacques and Pierre Curie. It is the phenomena of generating electricity when mechanical pressure is applied to certain materials and the vice versa is also true. Such materials are called piezo electric materials.</a:t>
            </a:r>
          </a:p>
          <a:p>
            <a:endParaRPr lang="en-US" b="1" dirty="0">
              <a:solidFill>
                <a:schemeClr val="tx1"/>
              </a:solidFill>
            </a:endParaRPr>
          </a:p>
        </p:txBody>
      </p:sp>
      <p:sp>
        <p:nvSpPr>
          <p:cNvPr id="4" name="Date Placeholder 3">
            <a:extLst>
              <a:ext uri="{FF2B5EF4-FFF2-40B4-BE49-F238E27FC236}">
                <a16:creationId xmlns:a16="http://schemas.microsoft.com/office/drawing/2014/main" id="{DF10B77B-64D8-464B-B061-F952438714E1}"/>
              </a:ext>
            </a:extLst>
          </p:cNvPr>
          <p:cNvSpPr>
            <a:spLocks noGrp="1"/>
          </p:cNvSpPr>
          <p:nvPr>
            <p:ph type="dt" sz="half"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B01E8AA5-7D33-4180-B4E1-F9B20E5F17DC}" type="datetime1">
              <a:rPr kumimoji="0" lang="en-US" sz="900" b="0" i="0" u="none" strike="noStrike" kern="1200" cap="none" spc="0" normalizeH="0" baseline="0" noProof="0" smtClean="0">
                <a:ln>
                  <a:noFill/>
                </a:ln>
                <a:solidFill>
                  <a:srgbClr val="FFFFFF"/>
                </a:solidFill>
                <a:effectLst/>
                <a:uLnTx/>
                <a:uFillTx/>
                <a:latin typeface="Calibri" panose="020F050202020403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11/24/2023</a:t>
            </a:fld>
            <a:endParaRPr kumimoji="0" lang="en-US" sz="9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2043067E-E3B2-4227-AEEB-2B63C2EA592B}"/>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5F1D94D-E39D-4060-8F8E-01EBC27FED6C}" type="slidenum">
              <a:rPr kumimoji="0" lang="en-US" sz="1050" b="0" i="0" u="none" strike="noStrike" kern="1200" cap="none" spc="0" normalizeH="0" baseline="0" noProof="0" smtClean="0">
                <a:ln>
                  <a:noFill/>
                </a:ln>
                <a:solidFill>
                  <a:srgbClr val="FFFFFF"/>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34</a:t>
            </a:fld>
            <a:endParaRPr kumimoji="0" lang="en-US" sz="105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8418765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41EAF0E4-00C9-4FCA-B0E6-B625ED4B394C}"/>
              </a:ext>
            </a:extLst>
          </p:cNvPr>
          <p:cNvSpPr>
            <a:spLocks noGrp="1"/>
          </p:cNvSpPr>
          <p:nvPr>
            <p:ph type="title"/>
          </p:nvPr>
        </p:nvSpPr>
        <p:spPr/>
        <p:txBody>
          <a:bodyPr/>
          <a:lstStyle/>
          <a:p>
            <a:r>
              <a:rPr lang="en-US" dirty="0"/>
              <a:t>Buzzer(</a:t>
            </a:r>
            <a:r>
              <a:rPr lang="en-US" dirty="0" err="1"/>
              <a:t>contd</a:t>
            </a:r>
            <a:r>
              <a:rPr lang="en-US" dirty="0"/>
              <a:t>)</a:t>
            </a:r>
          </a:p>
        </p:txBody>
      </p:sp>
      <p:sp>
        <p:nvSpPr>
          <p:cNvPr id="9" name="Content Placeholder 8">
            <a:extLst>
              <a:ext uri="{FF2B5EF4-FFF2-40B4-BE49-F238E27FC236}">
                <a16:creationId xmlns:a16="http://schemas.microsoft.com/office/drawing/2014/main" id="{B9E33D17-D502-433F-B4E6-8E392DF99905}"/>
              </a:ext>
            </a:extLst>
          </p:cNvPr>
          <p:cNvSpPr>
            <a:spLocks noGrp="1"/>
          </p:cNvSpPr>
          <p:nvPr>
            <p:ph idx="1"/>
          </p:nvPr>
        </p:nvSpPr>
        <p:spPr/>
        <p:txBody>
          <a:bodyPr>
            <a:normAutofit/>
          </a:bodyPr>
          <a:lstStyle/>
          <a:p>
            <a:r>
              <a:rPr lang="en-US" sz="3200" b="0" i="0" dirty="0">
                <a:solidFill>
                  <a:schemeClr val="tx1"/>
                </a:solidFill>
                <a:effectLst/>
              </a:rPr>
              <a:t>Piezoceramic is class of manmade piezoelectric material, which poses </a:t>
            </a:r>
            <a:r>
              <a:rPr lang="en-US" sz="3200" b="0" i="1" dirty="0">
                <a:solidFill>
                  <a:schemeClr val="tx1"/>
                </a:solidFill>
                <a:effectLst/>
              </a:rPr>
              <a:t>piezo electric effect </a:t>
            </a:r>
            <a:r>
              <a:rPr lang="en-US" sz="3200" b="0" i="0" dirty="0">
                <a:solidFill>
                  <a:schemeClr val="tx1"/>
                </a:solidFill>
                <a:effectLst/>
              </a:rPr>
              <a:t>and is widely used to make “disc”, the heart of piezo buzzer. </a:t>
            </a:r>
            <a:r>
              <a:rPr lang="en-US" sz="3200" b="1" i="0" dirty="0">
                <a:solidFill>
                  <a:schemeClr val="tx1"/>
                </a:solidFill>
                <a:effectLst/>
              </a:rPr>
              <a:t>When subjected to an alternating electric field they stretch or compress, in accordance with the frequency of the signal thereby producing sound.</a:t>
            </a:r>
            <a:endParaRPr lang="en-US" sz="3200" dirty="0">
              <a:solidFill>
                <a:schemeClr val="tx1"/>
              </a:solidFill>
            </a:endParaRPr>
          </a:p>
        </p:txBody>
      </p:sp>
      <p:sp>
        <p:nvSpPr>
          <p:cNvPr id="5" name="Date Placeholder 4">
            <a:extLst>
              <a:ext uri="{FF2B5EF4-FFF2-40B4-BE49-F238E27FC236}">
                <a16:creationId xmlns:a16="http://schemas.microsoft.com/office/drawing/2014/main" id="{D31EA7BD-B7AF-4D91-95FA-CEFCD09E8FF2}"/>
              </a:ext>
            </a:extLst>
          </p:cNvPr>
          <p:cNvSpPr>
            <a:spLocks noGrp="1"/>
          </p:cNvSpPr>
          <p:nvPr>
            <p:ph type="dt" sz="half"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53A5E87F-EE06-4810-B5C4-06CD499918B8}" type="datetime1">
              <a:rPr kumimoji="0" lang="en-US" sz="900" b="0" i="0" u="none" strike="noStrike" kern="1200" cap="none" spc="0" normalizeH="0" baseline="0" noProof="0" smtClean="0">
                <a:ln>
                  <a:noFill/>
                </a:ln>
                <a:solidFill>
                  <a:srgbClr val="FFFFFF"/>
                </a:solidFill>
                <a:effectLst/>
                <a:uLnTx/>
                <a:uFillTx/>
                <a:latin typeface="Calibri" panose="020F050202020403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11/24/2023</a:t>
            </a:fld>
            <a:endParaRPr kumimoji="0" lang="en-US" sz="9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7" name="Slide Number Placeholder 6">
            <a:extLst>
              <a:ext uri="{FF2B5EF4-FFF2-40B4-BE49-F238E27FC236}">
                <a16:creationId xmlns:a16="http://schemas.microsoft.com/office/drawing/2014/main" id="{EB30C65C-7181-4DDB-8B68-A0B9431A6DBA}"/>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5F1D94D-E39D-4060-8F8E-01EBC27FED6C}" type="slidenum">
              <a:rPr kumimoji="0" lang="en-US" sz="1050" b="0" i="0" u="none" strike="noStrike" kern="1200" cap="none" spc="0" normalizeH="0" baseline="0" noProof="0" smtClean="0">
                <a:ln>
                  <a:noFill/>
                </a:ln>
                <a:solidFill>
                  <a:srgbClr val="FFFFFF"/>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35</a:t>
            </a:fld>
            <a:endParaRPr kumimoji="0" lang="en-US" sz="105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803902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B10F9-8961-4BDE-AC33-7DAB8CF59022}"/>
              </a:ext>
            </a:extLst>
          </p:cNvPr>
          <p:cNvSpPr>
            <a:spLocks noGrp="1"/>
          </p:cNvSpPr>
          <p:nvPr>
            <p:ph type="title"/>
          </p:nvPr>
        </p:nvSpPr>
        <p:spPr/>
        <p:txBody>
          <a:bodyPr/>
          <a:lstStyle/>
          <a:p>
            <a:r>
              <a:rPr lang="en-US" dirty="0"/>
              <a:t>Buzzer Functions</a:t>
            </a:r>
          </a:p>
        </p:txBody>
      </p:sp>
      <p:sp>
        <p:nvSpPr>
          <p:cNvPr id="3" name="Content Placeholder 2">
            <a:extLst>
              <a:ext uri="{FF2B5EF4-FFF2-40B4-BE49-F238E27FC236}">
                <a16:creationId xmlns:a16="http://schemas.microsoft.com/office/drawing/2014/main" id="{7645AA1A-3784-4BB7-861D-249FB6C7E7E8}"/>
              </a:ext>
            </a:extLst>
          </p:cNvPr>
          <p:cNvSpPr>
            <a:spLocks noGrp="1"/>
          </p:cNvSpPr>
          <p:nvPr>
            <p:ph idx="1"/>
          </p:nvPr>
        </p:nvSpPr>
        <p:spPr>
          <a:xfrm>
            <a:off x="1097280" y="1845733"/>
            <a:ext cx="10058400" cy="4359123"/>
          </a:xfrm>
        </p:spPr>
        <p:txBody>
          <a:bodyPr>
            <a:normAutofit fontScale="92500" lnSpcReduction="20000"/>
          </a:bodyPr>
          <a:lstStyle/>
          <a:p>
            <a:pPr algn="l"/>
            <a:r>
              <a:rPr lang="en-US" sz="3300" b="1" i="0" dirty="0">
                <a:solidFill>
                  <a:srgbClr val="000000"/>
                </a:solidFill>
                <a:effectLst/>
              </a:rPr>
              <a:t>tone(): </a:t>
            </a:r>
          </a:p>
          <a:p>
            <a:pPr algn="l"/>
            <a:r>
              <a:rPr lang="en-US" b="0" i="0" u="sng" dirty="0">
                <a:solidFill>
                  <a:schemeClr val="tx1"/>
                </a:solidFill>
                <a:effectLst/>
              </a:rPr>
              <a:t>Description</a:t>
            </a:r>
          </a:p>
          <a:p>
            <a:pPr algn="l"/>
            <a:r>
              <a:rPr lang="en-US" b="0" i="0" dirty="0">
                <a:solidFill>
                  <a:srgbClr val="000000"/>
                </a:solidFill>
                <a:effectLst/>
              </a:rPr>
              <a:t>Generates a square wave of the specified frequency on a pin. A duration can be specified, otherwise the wave continues until a call to </a:t>
            </a:r>
            <a:r>
              <a:rPr lang="en-US" b="0" i="0" u="none" strike="noStrike" dirty="0" err="1">
                <a:solidFill>
                  <a:schemeClr val="tx1"/>
                </a:solidFill>
                <a:effectLst/>
              </a:rPr>
              <a:t>noTone</a:t>
            </a:r>
            <a:r>
              <a:rPr lang="en-US" b="0" i="0" u="none" strike="noStrike" dirty="0">
                <a:solidFill>
                  <a:schemeClr val="tx1"/>
                </a:solidFill>
                <a:effectLst/>
              </a:rPr>
              <a:t>().</a:t>
            </a:r>
          </a:p>
          <a:p>
            <a:pPr marL="0" indent="0" algn="l">
              <a:buNone/>
            </a:pPr>
            <a:r>
              <a:rPr lang="en-US" dirty="0">
                <a:solidFill>
                  <a:schemeClr val="tx1"/>
                </a:solidFill>
              </a:rPr>
              <a:t>  </a:t>
            </a:r>
            <a:r>
              <a:rPr lang="en-US" b="0" i="0" u="sng" dirty="0">
                <a:solidFill>
                  <a:schemeClr val="tx1"/>
                </a:solidFill>
                <a:effectLst/>
              </a:rPr>
              <a:t>Syntax</a:t>
            </a:r>
          </a:p>
          <a:p>
            <a:pPr algn="l"/>
            <a:r>
              <a:rPr lang="en-US" b="0" i="1" dirty="0">
                <a:solidFill>
                  <a:schemeClr val="tx1"/>
                </a:solidFill>
                <a:effectLst/>
              </a:rPr>
              <a:t>tone(pin, frequency)</a:t>
            </a:r>
          </a:p>
          <a:p>
            <a:pPr algn="l"/>
            <a:r>
              <a:rPr lang="en-US" b="0" i="1" dirty="0">
                <a:solidFill>
                  <a:schemeClr val="tx1"/>
                </a:solidFill>
                <a:effectLst/>
              </a:rPr>
              <a:t>tone(pin, frequency, duration)</a:t>
            </a:r>
          </a:p>
          <a:p>
            <a:pPr algn="l"/>
            <a:r>
              <a:rPr lang="en-US" b="0" u="sng" dirty="0">
                <a:solidFill>
                  <a:schemeClr val="tx1"/>
                </a:solidFill>
                <a:effectLst/>
              </a:rPr>
              <a:t>Parameters</a:t>
            </a:r>
          </a:p>
          <a:p>
            <a:pPr algn="l"/>
            <a:r>
              <a:rPr lang="en-US" b="0" i="1" dirty="0">
                <a:solidFill>
                  <a:schemeClr val="tx1"/>
                </a:solidFill>
                <a:effectLst/>
              </a:rPr>
              <a:t>pin: </a:t>
            </a:r>
            <a:r>
              <a:rPr lang="en-US" b="0" dirty="0">
                <a:solidFill>
                  <a:schemeClr val="tx1"/>
                </a:solidFill>
                <a:effectLst/>
              </a:rPr>
              <a:t>the Arduino pin on which to generate the tone.</a:t>
            </a:r>
          </a:p>
          <a:p>
            <a:pPr algn="l"/>
            <a:r>
              <a:rPr lang="en-US" b="0" i="1" dirty="0">
                <a:solidFill>
                  <a:schemeClr val="tx1"/>
                </a:solidFill>
                <a:effectLst/>
              </a:rPr>
              <a:t>frequency: </a:t>
            </a:r>
            <a:r>
              <a:rPr lang="en-US" b="0" dirty="0">
                <a:solidFill>
                  <a:schemeClr val="tx1"/>
                </a:solidFill>
                <a:effectLst/>
              </a:rPr>
              <a:t>the frequency of the tone in hertz. Allowed data types: unsigned int.</a:t>
            </a:r>
          </a:p>
          <a:p>
            <a:pPr algn="l"/>
            <a:r>
              <a:rPr lang="en-US" b="0" i="1" dirty="0">
                <a:solidFill>
                  <a:schemeClr val="tx1"/>
                </a:solidFill>
                <a:effectLst/>
              </a:rPr>
              <a:t>duration: </a:t>
            </a:r>
            <a:r>
              <a:rPr lang="en-US" b="0" dirty="0">
                <a:solidFill>
                  <a:schemeClr val="tx1"/>
                </a:solidFill>
                <a:effectLst/>
              </a:rPr>
              <a:t>the duration of the tone in milliseconds (optional). Allowed data types: unsigned long.</a:t>
            </a:r>
          </a:p>
          <a:p>
            <a:endParaRPr lang="en-US" dirty="0"/>
          </a:p>
        </p:txBody>
      </p:sp>
      <p:sp>
        <p:nvSpPr>
          <p:cNvPr id="4" name="Date Placeholder 3">
            <a:extLst>
              <a:ext uri="{FF2B5EF4-FFF2-40B4-BE49-F238E27FC236}">
                <a16:creationId xmlns:a16="http://schemas.microsoft.com/office/drawing/2014/main" id="{3C3C49FF-6BE1-4D55-9146-15F3E32E20CF}"/>
              </a:ext>
            </a:extLst>
          </p:cNvPr>
          <p:cNvSpPr>
            <a:spLocks noGrp="1"/>
          </p:cNvSpPr>
          <p:nvPr>
            <p:ph type="dt" sz="half"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278B9B26-07A3-4507-8480-DE74A0C5C77B}" type="datetime1">
              <a:rPr kumimoji="0" lang="en-US" sz="900" b="0" i="0" u="none" strike="noStrike" kern="1200" cap="none" spc="0" normalizeH="0" baseline="0" noProof="0" smtClean="0">
                <a:ln>
                  <a:noFill/>
                </a:ln>
                <a:solidFill>
                  <a:srgbClr val="FFFFFF"/>
                </a:solidFill>
                <a:effectLst/>
                <a:uLnTx/>
                <a:uFillTx/>
                <a:latin typeface="Calibri" panose="020F050202020403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11/24/2023</a:t>
            </a:fld>
            <a:endParaRPr kumimoji="0" lang="en-US" sz="9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0F67AEEB-DFEE-4E2D-86FF-8E871D230301}"/>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5F1D94D-E39D-4060-8F8E-01EBC27FED6C}" type="slidenum">
              <a:rPr kumimoji="0" lang="en-US" sz="1050" b="0" i="0" u="none" strike="noStrike" kern="1200" cap="none" spc="0" normalizeH="0" baseline="0" noProof="0" smtClean="0">
                <a:ln>
                  <a:noFill/>
                </a:ln>
                <a:solidFill>
                  <a:srgbClr val="FFFFFF"/>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36</a:t>
            </a:fld>
            <a:endParaRPr kumimoji="0" lang="en-US" sz="105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1672614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B10F9-8961-4BDE-AC33-7DAB8CF59022}"/>
              </a:ext>
            </a:extLst>
          </p:cNvPr>
          <p:cNvSpPr>
            <a:spLocks noGrp="1"/>
          </p:cNvSpPr>
          <p:nvPr>
            <p:ph type="title"/>
          </p:nvPr>
        </p:nvSpPr>
        <p:spPr/>
        <p:txBody>
          <a:bodyPr/>
          <a:lstStyle/>
          <a:p>
            <a:r>
              <a:rPr lang="en-US" dirty="0"/>
              <a:t>Buzzer Functions</a:t>
            </a:r>
          </a:p>
        </p:txBody>
      </p:sp>
      <p:sp>
        <p:nvSpPr>
          <p:cNvPr id="3" name="Content Placeholder 2">
            <a:extLst>
              <a:ext uri="{FF2B5EF4-FFF2-40B4-BE49-F238E27FC236}">
                <a16:creationId xmlns:a16="http://schemas.microsoft.com/office/drawing/2014/main" id="{7645AA1A-3784-4BB7-861D-249FB6C7E7E8}"/>
              </a:ext>
            </a:extLst>
          </p:cNvPr>
          <p:cNvSpPr>
            <a:spLocks noGrp="1"/>
          </p:cNvSpPr>
          <p:nvPr>
            <p:ph idx="1"/>
          </p:nvPr>
        </p:nvSpPr>
        <p:spPr>
          <a:xfrm>
            <a:off x="1097280" y="1845733"/>
            <a:ext cx="10058400" cy="4359123"/>
          </a:xfrm>
        </p:spPr>
        <p:txBody>
          <a:bodyPr>
            <a:normAutofit lnSpcReduction="10000"/>
          </a:bodyPr>
          <a:lstStyle/>
          <a:p>
            <a:pPr algn="l"/>
            <a:r>
              <a:rPr lang="en-US" sz="3300" b="1" dirty="0" err="1">
                <a:solidFill>
                  <a:srgbClr val="000000"/>
                </a:solidFill>
              </a:rPr>
              <a:t>noT</a:t>
            </a:r>
            <a:r>
              <a:rPr lang="en-US" sz="3300" b="1" i="0" dirty="0" err="1">
                <a:solidFill>
                  <a:srgbClr val="000000"/>
                </a:solidFill>
                <a:effectLst/>
              </a:rPr>
              <a:t>one</a:t>
            </a:r>
            <a:r>
              <a:rPr lang="en-US" sz="3300" b="1" i="0" dirty="0">
                <a:solidFill>
                  <a:srgbClr val="000000"/>
                </a:solidFill>
                <a:effectLst/>
              </a:rPr>
              <a:t>(): </a:t>
            </a:r>
          </a:p>
          <a:p>
            <a:pPr algn="l"/>
            <a:r>
              <a:rPr lang="en-US" b="0" i="0" u="sng" dirty="0">
                <a:solidFill>
                  <a:schemeClr val="tx1"/>
                </a:solidFill>
                <a:effectLst/>
              </a:rPr>
              <a:t>Description</a:t>
            </a:r>
          </a:p>
          <a:p>
            <a:pPr algn="l"/>
            <a:r>
              <a:rPr lang="en-US" b="0" i="0" dirty="0">
                <a:solidFill>
                  <a:srgbClr val="000000"/>
                </a:solidFill>
                <a:effectLst/>
              </a:rPr>
              <a:t>Stops the generation of a square wave triggered by tone(). Has no effect if no tone is being generated.</a:t>
            </a:r>
            <a:r>
              <a:rPr lang="en-US" dirty="0">
                <a:solidFill>
                  <a:schemeClr val="tx1"/>
                </a:solidFill>
              </a:rPr>
              <a:t>  </a:t>
            </a:r>
          </a:p>
          <a:p>
            <a:pPr algn="l"/>
            <a:endParaRPr lang="en-US" dirty="0">
              <a:solidFill>
                <a:schemeClr val="tx1"/>
              </a:solidFill>
            </a:endParaRPr>
          </a:p>
          <a:p>
            <a:pPr algn="l"/>
            <a:r>
              <a:rPr lang="en-US" b="0" i="0" u="sng" dirty="0">
                <a:solidFill>
                  <a:schemeClr val="tx1"/>
                </a:solidFill>
                <a:effectLst/>
              </a:rPr>
              <a:t>Syntax</a:t>
            </a:r>
          </a:p>
          <a:p>
            <a:pPr algn="l"/>
            <a:r>
              <a:rPr lang="en-US" i="1" dirty="0" err="1">
                <a:solidFill>
                  <a:schemeClr val="tx1"/>
                </a:solidFill>
              </a:rPr>
              <a:t>noT</a:t>
            </a:r>
            <a:r>
              <a:rPr lang="en-US" b="0" i="1" dirty="0" err="1">
                <a:solidFill>
                  <a:schemeClr val="tx1"/>
                </a:solidFill>
                <a:effectLst/>
              </a:rPr>
              <a:t>one</a:t>
            </a:r>
            <a:r>
              <a:rPr lang="en-US" b="0" i="1" dirty="0">
                <a:solidFill>
                  <a:schemeClr val="tx1"/>
                </a:solidFill>
                <a:effectLst/>
              </a:rPr>
              <a:t>(pin)</a:t>
            </a:r>
          </a:p>
          <a:p>
            <a:pPr algn="l"/>
            <a:endParaRPr lang="en-US" b="0" i="1" dirty="0">
              <a:solidFill>
                <a:schemeClr val="tx1"/>
              </a:solidFill>
              <a:effectLst/>
            </a:endParaRPr>
          </a:p>
          <a:p>
            <a:pPr algn="l"/>
            <a:r>
              <a:rPr lang="en-US" b="0" u="sng" dirty="0">
                <a:solidFill>
                  <a:schemeClr val="tx1"/>
                </a:solidFill>
                <a:effectLst/>
              </a:rPr>
              <a:t>Parameters</a:t>
            </a:r>
          </a:p>
          <a:p>
            <a:pPr algn="l"/>
            <a:r>
              <a:rPr lang="en-US" b="0" i="1" dirty="0">
                <a:solidFill>
                  <a:schemeClr val="tx1"/>
                </a:solidFill>
                <a:effectLst/>
              </a:rPr>
              <a:t>pin: </a:t>
            </a:r>
            <a:r>
              <a:rPr lang="en-US" b="0" i="0" dirty="0">
                <a:solidFill>
                  <a:srgbClr val="000000"/>
                </a:solidFill>
                <a:effectLst/>
                <a:latin typeface="Open Sans" panose="020B0606030504020204" pitchFamily="34" charset="0"/>
              </a:rPr>
              <a:t>the Arduino pin on which to stop generating the tone</a:t>
            </a:r>
          </a:p>
        </p:txBody>
      </p:sp>
      <p:sp>
        <p:nvSpPr>
          <p:cNvPr id="4" name="Date Placeholder 3">
            <a:extLst>
              <a:ext uri="{FF2B5EF4-FFF2-40B4-BE49-F238E27FC236}">
                <a16:creationId xmlns:a16="http://schemas.microsoft.com/office/drawing/2014/main" id="{3C3C49FF-6BE1-4D55-9146-15F3E32E20CF}"/>
              </a:ext>
            </a:extLst>
          </p:cNvPr>
          <p:cNvSpPr>
            <a:spLocks noGrp="1"/>
          </p:cNvSpPr>
          <p:nvPr>
            <p:ph type="dt" sz="half"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CAC1486B-1882-4C6E-BB8A-C0ED3B1FE2B5}" type="datetime1">
              <a:rPr kumimoji="0" lang="en-US" sz="900" b="0" i="0" u="none" strike="noStrike" kern="1200" cap="none" spc="0" normalizeH="0" baseline="0" noProof="0" smtClean="0">
                <a:ln>
                  <a:noFill/>
                </a:ln>
                <a:solidFill>
                  <a:srgbClr val="FFFFFF"/>
                </a:solidFill>
                <a:effectLst/>
                <a:uLnTx/>
                <a:uFillTx/>
                <a:latin typeface="Calibri" panose="020F050202020403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11/24/2023</a:t>
            </a:fld>
            <a:endParaRPr kumimoji="0" lang="en-US" sz="9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0F67AEEB-DFEE-4E2D-86FF-8E871D230301}"/>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5F1D94D-E39D-4060-8F8E-01EBC27FED6C}" type="slidenum">
              <a:rPr kumimoji="0" lang="en-US" sz="1050" b="0" i="0" u="none" strike="noStrike" kern="1200" cap="none" spc="0" normalizeH="0" baseline="0" noProof="0" smtClean="0">
                <a:ln>
                  <a:noFill/>
                </a:ln>
                <a:solidFill>
                  <a:srgbClr val="FFFFFF"/>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37</a:t>
            </a:fld>
            <a:endParaRPr kumimoji="0" lang="en-US" sz="105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9293516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04E93B-C19A-423D-B53E-2B83F255600A}"/>
              </a:ext>
            </a:extLst>
          </p:cNvPr>
          <p:cNvSpPr>
            <a:spLocks noGrp="1"/>
          </p:cNvSpPr>
          <p:nvPr>
            <p:ph type="title"/>
          </p:nvPr>
        </p:nvSpPr>
        <p:spPr/>
        <p:txBody>
          <a:bodyPr/>
          <a:lstStyle/>
          <a:p>
            <a:r>
              <a:rPr lang="en-US" dirty="0"/>
              <a:t>Connection to Arduino</a:t>
            </a:r>
          </a:p>
        </p:txBody>
      </p:sp>
      <p:sp>
        <p:nvSpPr>
          <p:cNvPr id="3" name="Content Placeholder 2">
            <a:extLst>
              <a:ext uri="{FF2B5EF4-FFF2-40B4-BE49-F238E27FC236}">
                <a16:creationId xmlns:a16="http://schemas.microsoft.com/office/drawing/2014/main" id="{0AB1BB5A-02A2-41BD-8346-F38F00735F7D}"/>
              </a:ext>
            </a:extLst>
          </p:cNvPr>
          <p:cNvSpPr>
            <a:spLocks noGrp="1"/>
          </p:cNvSpPr>
          <p:nvPr>
            <p:ph idx="1"/>
          </p:nvPr>
        </p:nvSpPr>
        <p:spPr/>
        <p:txBody>
          <a:bodyPr>
            <a:normAutofit/>
          </a:bodyPr>
          <a:lstStyle/>
          <a:p>
            <a:pPr algn="l">
              <a:buFont typeface="+mj-lt"/>
              <a:buAutoNum type="arabicPeriod"/>
            </a:pPr>
            <a:r>
              <a:rPr lang="en-US" sz="3200" b="0" i="0" dirty="0">
                <a:solidFill>
                  <a:schemeClr val="tx1"/>
                </a:solidFill>
                <a:effectLst/>
                <a:latin typeface="myriad-pro"/>
              </a:rPr>
              <a:t> Connect the positive pin of the buzzer to the </a:t>
            </a:r>
            <a:r>
              <a:rPr lang="en-US" sz="3200" b="1" i="0" dirty="0">
                <a:solidFill>
                  <a:schemeClr val="tx1"/>
                </a:solidFill>
                <a:effectLst/>
                <a:latin typeface="myriad-pro"/>
              </a:rPr>
              <a:t>Digital Pin (no. mentioned in the code)</a:t>
            </a:r>
            <a:r>
              <a:rPr lang="en-US" sz="3200" b="0" i="0" dirty="0">
                <a:solidFill>
                  <a:schemeClr val="tx1"/>
                </a:solidFill>
                <a:effectLst/>
                <a:latin typeface="myriad-pro"/>
              </a:rPr>
              <a:t> of the Arduino </a:t>
            </a:r>
            <a:r>
              <a:rPr lang="en-US" sz="3200" b="1" i="0" dirty="0">
                <a:solidFill>
                  <a:schemeClr val="tx1"/>
                </a:solidFill>
                <a:effectLst/>
                <a:latin typeface="myriad-pro"/>
              </a:rPr>
              <a:t>through a small valued resistor</a:t>
            </a:r>
            <a:r>
              <a:rPr lang="en-US" sz="3200" b="0" i="0" dirty="0">
                <a:solidFill>
                  <a:schemeClr val="tx1"/>
                </a:solidFill>
                <a:effectLst/>
                <a:latin typeface="myriad-pro"/>
              </a:rPr>
              <a:t>.</a:t>
            </a:r>
          </a:p>
          <a:p>
            <a:pPr algn="l">
              <a:buFont typeface="+mj-lt"/>
              <a:buAutoNum type="arabicPeriod"/>
            </a:pPr>
            <a:r>
              <a:rPr lang="en-US" sz="3200" b="0" i="0" dirty="0">
                <a:solidFill>
                  <a:schemeClr val="tx1"/>
                </a:solidFill>
                <a:effectLst/>
                <a:latin typeface="myriad-pro"/>
              </a:rPr>
              <a:t> Connect the </a:t>
            </a:r>
            <a:r>
              <a:rPr lang="en-US" sz="3200" dirty="0">
                <a:solidFill>
                  <a:schemeClr val="tx1"/>
                </a:solidFill>
                <a:latin typeface="myriad-pro"/>
              </a:rPr>
              <a:t>negative/ground pin </a:t>
            </a:r>
            <a:r>
              <a:rPr lang="en-US" sz="3200" b="0" i="0" dirty="0">
                <a:solidFill>
                  <a:schemeClr val="tx1"/>
                </a:solidFill>
                <a:effectLst/>
                <a:latin typeface="myriad-pro"/>
              </a:rPr>
              <a:t>of the buzzer to any </a:t>
            </a:r>
            <a:r>
              <a:rPr lang="en-US" sz="3200" b="1" i="0" dirty="0">
                <a:solidFill>
                  <a:schemeClr val="tx1"/>
                </a:solidFill>
                <a:effectLst/>
                <a:latin typeface="myriad-pro"/>
              </a:rPr>
              <a:t>Ground Pin</a:t>
            </a:r>
            <a:r>
              <a:rPr lang="en-US" sz="3200" b="0" i="0" dirty="0">
                <a:solidFill>
                  <a:schemeClr val="tx1"/>
                </a:solidFill>
                <a:effectLst/>
                <a:latin typeface="myriad-pro"/>
              </a:rPr>
              <a:t> on the Arduino.</a:t>
            </a:r>
          </a:p>
        </p:txBody>
      </p:sp>
      <p:sp>
        <p:nvSpPr>
          <p:cNvPr id="4" name="Date Placeholder 3">
            <a:extLst>
              <a:ext uri="{FF2B5EF4-FFF2-40B4-BE49-F238E27FC236}">
                <a16:creationId xmlns:a16="http://schemas.microsoft.com/office/drawing/2014/main" id="{453EC0CF-94BA-4E3A-9106-880B8F0F0F5A}"/>
              </a:ext>
            </a:extLst>
          </p:cNvPr>
          <p:cNvSpPr>
            <a:spLocks noGrp="1"/>
          </p:cNvSpPr>
          <p:nvPr>
            <p:ph type="dt" sz="half"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0016FBED-3599-4BE5-9C35-FEF96B192DB1}" type="datetime1">
              <a:rPr kumimoji="0" lang="en-US" sz="900" b="0" i="0" u="none" strike="noStrike" kern="1200" cap="none" spc="0" normalizeH="0" baseline="0" noProof="0" smtClean="0">
                <a:ln>
                  <a:noFill/>
                </a:ln>
                <a:solidFill>
                  <a:srgbClr val="FFFFFF"/>
                </a:solidFill>
                <a:effectLst/>
                <a:uLnTx/>
                <a:uFillTx/>
                <a:latin typeface="Calibri" panose="020F050202020403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11/24/2023</a:t>
            </a:fld>
            <a:endParaRPr kumimoji="0" lang="en-US" sz="9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AAED1716-26AA-4F62-A212-0A11F6F89512}"/>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5F1D94D-E39D-4060-8F8E-01EBC27FED6C}" type="slidenum">
              <a:rPr kumimoji="0" lang="en-US" sz="1050" b="0" i="0" u="none" strike="noStrike" kern="1200" cap="none" spc="0" normalizeH="0" baseline="0" noProof="0" smtClean="0">
                <a:ln>
                  <a:noFill/>
                </a:ln>
                <a:solidFill>
                  <a:srgbClr val="FFFFFF"/>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38</a:t>
            </a:fld>
            <a:endParaRPr kumimoji="0" lang="en-US" sz="105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1117942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DA1E3E48-8E03-464D-B9B3-5F302EE9123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51861" y="587829"/>
            <a:ext cx="9549237" cy="5253168"/>
          </a:xfrm>
        </p:spPr>
      </p:pic>
      <p:sp>
        <p:nvSpPr>
          <p:cNvPr id="4" name="Date Placeholder 3">
            <a:extLst>
              <a:ext uri="{FF2B5EF4-FFF2-40B4-BE49-F238E27FC236}">
                <a16:creationId xmlns:a16="http://schemas.microsoft.com/office/drawing/2014/main" id="{D3068043-D607-49E3-A946-969349875495}"/>
              </a:ext>
            </a:extLst>
          </p:cNvPr>
          <p:cNvSpPr>
            <a:spLocks noGrp="1"/>
          </p:cNvSpPr>
          <p:nvPr>
            <p:ph type="dt" sz="half"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7291E72A-108B-4970-99AE-06B5CDC75FA0}" type="datetime1">
              <a:rPr kumimoji="0" lang="en-US" sz="900" b="0" i="0" u="none" strike="noStrike" kern="1200" cap="none" spc="0" normalizeH="0" baseline="0" noProof="0" smtClean="0">
                <a:ln>
                  <a:noFill/>
                </a:ln>
                <a:solidFill>
                  <a:srgbClr val="FFFFFF"/>
                </a:solidFill>
                <a:effectLst/>
                <a:uLnTx/>
                <a:uFillTx/>
                <a:latin typeface="Calibri" panose="020F050202020403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11/24/2023</a:t>
            </a:fld>
            <a:endParaRPr kumimoji="0" lang="en-US" sz="9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373D09E8-3234-44D7-AA2D-B92B22B8A035}"/>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5F1D94D-E39D-4060-8F8E-01EBC27FED6C}" type="slidenum">
              <a:rPr kumimoji="0" lang="en-US" sz="1050" b="0" i="0" u="none" strike="noStrike" kern="1200" cap="none" spc="0" normalizeH="0" baseline="0" noProof="0" smtClean="0">
                <a:ln>
                  <a:noFill/>
                </a:ln>
                <a:solidFill>
                  <a:srgbClr val="FFFFFF"/>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39</a:t>
            </a:fld>
            <a:endParaRPr kumimoji="0" lang="en-US" sz="105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749388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7B837F-3F8E-4380-926C-9FB0AE76DD1C}"/>
              </a:ext>
            </a:extLst>
          </p:cNvPr>
          <p:cNvSpPr>
            <a:spLocks noGrp="1"/>
          </p:cNvSpPr>
          <p:nvPr>
            <p:ph type="title"/>
          </p:nvPr>
        </p:nvSpPr>
        <p:spPr/>
        <p:txBody>
          <a:bodyPr/>
          <a:lstStyle/>
          <a:p>
            <a:r>
              <a:rPr lang="en-US" sz="4800" dirty="0">
                <a:latin typeface="Cambria" panose="02040503050406030204" pitchFamily="18" charset="0"/>
                <a:ea typeface="Cambria" panose="02040503050406030204" pitchFamily="18" charset="0"/>
              </a:rPr>
              <a:t>What is Arduino?</a:t>
            </a:r>
            <a:endParaRPr lang="en-US" dirty="0"/>
          </a:p>
        </p:txBody>
      </p:sp>
      <p:sp>
        <p:nvSpPr>
          <p:cNvPr id="3" name="Content Placeholder 2">
            <a:extLst>
              <a:ext uri="{FF2B5EF4-FFF2-40B4-BE49-F238E27FC236}">
                <a16:creationId xmlns:a16="http://schemas.microsoft.com/office/drawing/2014/main" id="{290F1E04-04BF-4CDC-A8D2-87FEC85D2CF8}"/>
              </a:ext>
            </a:extLst>
          </p:cNvPr>
          <p:cNvSpPr>
            <a:spLocks noGrp="1"/>
          </p:cNvSpPr>
          <p:nvPr>
            <p:ph idx="1"/>
          </p:nvPr>
        </p:nvSpPr>
        <p:spPr/>
        <p:txBody>
          <a:bodyPr>
            <a:normAutofit lnSpcReduction="10000"/>
          </a:bodyPr>
          <a:lstStyle/>
          <a:p>
            <a:pPr marL="0" indent="0" algn="just">
              <a:lnSpc>
                <a:spcPct val="100000"/>
              </a:lnSpc>
              <a:buNone/>
            </a:pPr>
            <a:r>
              <a:rPr lang="en-US" sz="3200" dirty="0">
                <a:latin typeface="Cambria" panose="02040503050406030204" pitchFamily="18" charset="0"/>
                <a:ea typeface="Cambria" panose="02040503050406030204" pitchFamily="18" charset="0"/>
              </a:rPr>
              <a:t>Arduino is an open-source electronics platform based on easy-to-use hardware and software.</a:t>
            </a:r>
          </a:p>
          <a:p>
            <a:pPr marL="0" indent="0" algn="just">
              <a:lnSpc>
                <a:spcPct val="100000"/>
              </a:lnSpc>
              <a:buNone/>
            </a:pPr>
            <a:r>
              <a:rPr lang="en-US" sz="3200" dirty="0">
                <a:latin typeface="Cambria" panose="02040503050406030204" pitchFamily="18" charset="0"/>
                <a:ea typeface="Cambria" panose="02040503050406030204" pitchFamily="18" charset="0"/>
              </a:rPr>
              <a:t>Arduino boards are able to read inputs - light on a sensor, and turn it into an output - activating a motor. </a:t>
            </a:r>
          </a:p>
          <a:p>
            <a:pPr marL="0" indent="0" algn="just">
              <a:lnSpc>
                <a:spcPct val="100000"/>
              </a:lnSpc>
              <a:buNone/>
            </a:pPr>
            <a:r>
              <a:rPr lang="en-US" sz="3200" dirty="0">
                <a:latin typeface="Cambria" panose="02040503050406030204" pitchFamily="18" charset="0"/>
                <a:ea typeface="Cambria" panose="02040503050406030204" pitchFamily="18" charset="0"/>
              </a:rPr>
              <a:t>You can tell your board what to do by sending a set of instructions to the microcontroller on the board. To do so you use the Arduino programming language and the Arduino Software (IDE).</a:t>
            </a:r>
          </a:p>
        </p:txBody>
      </p:sp>
      <p:sp>
        <p:nvSpPr>
          <p:cNvPr id="4" name="Date Placeholder 3">
            <a:extLst>
              <a:ext uri="{FF2B5EF4-FFF2-40B4-BE49-F238E27FC236}">
                <a16:creationId xmlns:a16="http://schemas.microsoft.com/office/drawing/2014/main" id="{4773C548-ED3D-4830-BBEB-0098E2266A9B}"/>
              </a:ext>
            </a:extLst>
          </p:cNvPr>
          <p:cNvSpPr>
            <a:spLocks noGrp="1"/>
          </p:cNvSpPr>
          <p:nvPr>
            <p:ph type="dt" sz="half" idx="10"/>
          </p:nvPr>
        </p:nvSpPr>
        <p:spPr/>
        <p:txBody>
          <a:bodyPr/>
          <a:lstStyle/>
          <a:p>
            <a:fld id="{40CDD769-4FA4-4825-B4F8-BCAC9A66C678}" type="datetime1">
              <a:rPr lang="en-US" smtClean="0"/>
              <a:t>11/24/2023</a:t>
            </a:fld>
            <a:endParaRPr lang="en-US"/>
          </a:p>
        </p:txBody>
      </p:sp>
      <p:sp>
        <p:nvSpPr>
          <p:cNvPr id="6" name="Slide Number Placeholder 5">
            <a:extLst>
              <a:ext uri="{FF2B5EF4-FFF2-40B4-BE49-F238E27FC236}">
                <a16:creationId xmlns:a16="http://schemas.microsoft.com/office/drawing/2014/main" id="{834E7463-B853-4390-AD40-A3BB1A444095}"/>
              </a:ext>
            </a:extLst>
          </p:cNvPr>
          <p:cNvSpPr>
            <a:spLocks noGrp="1"/>
          </p:cNvSpPr>
          <p:nvPr>
            <p:ph type="sldNum" sz="quarter" idx="12"/>
          </p:nvPr>
        </p:nvSpPr>
        <p:spPr/>
        <p:txBody>
          <a:bodyPr/>
          <a:lstStyle/>
          <a:p>
            <a:fld id="{85F1D94D-E39D-4060-8F8E-01EBC27FED6C}" type="slidenum">
              <a:rPr lang="en-US" smtClean="0"/>
              <a:t>4</a:t>
            </a:fld>
            <a:endParaRPr lang="en-US"/>
          </a:p>
        </p:txBody>
      </p:sp>
    </p:spTree>
    <p:extLst>
      <p:ext uri="{BB962C8B-B14F-4D97-AF65-F5344CB8AC3E}">
        <p14:creationId xmlns:p14="http://schemas.microsoft.com/office/powerpoint/2010/main" val="49254584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C5CA81-BBF4-4063-84C9-2B3A1282CB9F}"/>
              </a:ext>
            </a:extLst>
          </p:cNvPr>
          <p:cNvSpPr>
            <a:spLocks noGrp="1"/>
          </p:cNvSpPr>
          <p:nvPr>
            <p:ph type="title"/>
          </p:nvPr>
        </p:nvSpPr>
        <p:spPr/>
        <p:txBody>
          <a:bodyPr/>
          <a:lstStyle/>
          <a:p>
            <a:r>
              <a:rPr lang="en-US" dirty="0"/>
              <a:t>Arduino Code</a:t>
            </a:r>
          </a:p>
        </p:txBody>
      </p:sp>
      <p:sp>
        <p:nvSpPr>
          <p:cNvPr id="3" name="Content Placeholder 2">
            <a:extLst>
              <a:ext uri="{FF2B5EF4-FFF2-40B4-BE49-F238E27FC236}">
                <a16:creationId xmlns:a16="http://schemas.microsoft.com/office/drawing/2014/main" id="{9F96D360-2E64-4716-A833-5BBAC986118A}"/>
              </a:ext>
            </a:extLst>
          </p:cNvPr>
          <p:cNvSpPr>
            <a:spLocks noGrp="1"/>
          </p:cNvSpPr>
          <p:nvPr>
            <p:ph idx="1"/>
          </p:nvPr>
        </p:nvSpPr>
        <p:spPr/>
        <p:txBody>
          <a:bodyPr numCol="1">
            <a:normAutofit fontScale="92500" lnSpcReduction="10000"/>
          </a:bodyPr>
          <a:lstStyle/>
          <a:p>
            <a:pPr marL="0" indent="0">
              <a:buNone/>
            </a:pPr>
            <a:r>
              <a:rPr lang="en-US" dirty="0">
                <a:solidFill>
                  <a:schemeClr val="tx1"/>
                </a:solidFill>
              </a:rPr>
              <a:t>  int buzzer = 9; //buzzer to </a:t>
            </a:r>
            <a:r>
              <a:rPr lang="en-US" dirty="0" err="1">
                <a:solidFill>
                  <a:schemeClr val="tx1"/>
                </a:solidFill>
              </a:rPr>
              <a:t>arduino</a:t>
            </a:r>
            <a:r>
              <a:rPr lang="en-US" dirty="0">
                <a:solidFill>
                  <a:schemeClr val="tx1"/>
                </a:solidFill>
              </a:rPr>
              <a:t> pin 9</a:t>
            </a:r>
          </a:p>
          <a:p>
            <a:r>
              <a:rPr lang="en-US" dirty="0">
                <a:solidFill>
                  <a:schemeClr val="tx1"/>
                </a:solidFill>
              </a:rPr>
              <a:t>void setup(){</a:t>
            </a:r>
          </a:p>
          <a:p>
            <a:r>
              <a:rPr lang="en-US" dirty="0">
                <a:solidFill>
                  <a:schemeClr val="tx1"/>
                </a:solidFill>
              </a:rPr>
              <a:t>  </a:t>
            </a:r>
            <a:r>
              <a:rPr lang="en-US" dirty="0" err="1">
                <a:solidFill>
                  <a:schemeClr val="tx1"/>
                </a:solidFill>
              </a:rPr>
              <a:t>pinMode</a:t>
            </a:r>
            <a:r>
              <a:rPr lang="en-US" dirty="0">
                <a:solidFill>
                  <a:schemeClr val="tx1"/>
                </a:solidFill>
              </a:rPr>
              <a:t>(buzzer, OUTPUT); // Set buzzer - pin 9 as an output</a:t>
            </a:r>
          </a:p>
          <a:p>
            <a:r>
              <a:rPr lang="en-US" dirty="0">
                <a:solidFill>
                  <a:schemeClr val="tx1"/>
                </a:solidFill>
              </a:rPr>
              <a:t>}</a:t>
            </a:r>
          </a:p>
          <a:p>
            <a:r>
              <a:rPr lang="en-US" dirty="0">
                <a:solidFill>
                  <a:schemeClr val="tx1"/>
                </a:solidFill>
              </a:rPr>
              <a:t>void loop(){</a:t>
            </a:r>
          </a:p>
          <a:p>
            <a:r>
              <a:rPr lang="en-US" dirty="0">
                <a:solidFill>
                  <a:schemeClr val="tx1"/>
                </a:solidFill>
              </a:rPr>
              <a:t>  tone(buzzer,1000); // Send 1KHz sound signal...</a:t>
            </a:r>
          </a:p>
          <a:p>
            <a:r>
              <a:rPr lang="en-US" dirty="0">
                <a:solidFill>
                  <a:schemeClr val="tx1"/>
                </a:solidFill>
              </a:rPr>
              <a:t>  delay(1000);        // ...for 1 sec</a:t>
            </a:r>
          </a:p>
          <a:p>
            <a:r>
              <a:rPr lang="en-US" dirty="0">
                <a:solidFill>
                  <a:schemeClr val="tx1"/>
                </a:solidFill>
              </a:rPr>
              <a:t>  </a:t>
            </a:r>
            <a:r>
              <a:rPr lang="en-US" dirty="0" err="1">
                <a:solidFill>
                  <a:schemeClr val="tx1"/>
                </a:solidFill>
              </a:rPr>
              <a:t>noTone</a:t>
            </a:r>
            <a:r>
              <a:rPr lang="en-US" dirty="0">
                <a:solidFill>
                  <a:schemeClr val="tx1"/>
                </a:solidFill>
              </a:rPr>
              <a:t>(buzzer);     // Stop sound...</a:t>
            </a:r>
          </a:p>
          <a:p>
            <a:r>
              <a:rPr lang="en-US" dirty="0">
                <a:solidFill>
                  <a:schemeClr val="tx1"/>
                </a:solidFill>
              </a:rPr>
              <a:t>  delay(1000);        // ...for 1sec</a:t>
            </a:r>
          </a:p>
          <a:p>
            <a:r>
              <a:rPr lang="en-US" dirty="0">
                <a:solidFill>
                  <a:schemeClr val="tx1"/>
                </a:solidFill>
              </a:rPr>
              <a:t>}</a:t>
            </a:r>
          </a:p>
        </p:txBody>
      </p:sp>
      <p:sp>
        <p:nvSpPr>
          <p:cNvPr id="4" name="Date Placeholder 3">
            <a:extLst>
              <a:ext uri="{FF2B5EF4-FFF2-40B4-BE49-F238E27FC236}">
                <a16:creationId xmlns:a16="http://schemas.microsoft.com/office/drawing/2014/main" id="{31D53244-6B4B-43E5-A305-53E9B90B8A09}"/>
              </a:ext>
            </a:extLst>
          </p:cNvPr>
          <p:cNvSpPr>
            <a:spLocks noGrp="1"/>
          </p:cNvSpPr>
          <p:nvPr>
            <p:ph type="dt" sz="half"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1A20CDC2-4974-4CBD-B3D7-EE42471836FB}" type="datetime1">
              <a:rPr kumimoji="0" lang="en-US" sz="900" b="0" i="0" u="none" strike="noStrike" kern="1200" cap="none" spc="0" normalizeH="0" baseline="0" noProof="0" smtClean="0">
                <a:ln>
                  <a:noFill/>
                </a:ln>
                <a:solidFill>
                  <a:srgbClr val="FFFFFF"/>
                </a:solidFill>
                <a:effectLst/>
                <a:uLnTx/>
                <a:uFillTx/>
                <a:latin typeface="Calibri" panose="020F050202020403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11/24/2023</a:t>
            </a:fld>
            <a:endParaRPr kumimoji="0" lang="en-US" sz="9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9C834BA5-E0EE-4B70-B716-C9B57882B9B9}"/>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5F1D94D-E39D-4060-8F8E-01EBC27FED6C}" type="slidenum">
              <a:rPr kumimoji="0" lang="en-US" sz="1050" b="0" i="0" u="none" strike="noStrike" kern="1200" cap="none" spc="0" normalizeH="0" baseline="0" noProof="0" smtClean="0">
                <a:ln>
                  <a:noFill/>
                </a:ln>
                <a:solidFill>
                  <a:srgbClr val="FFFFFF"/>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40</a:t>
            </a:fld>
            <a:endParaRPr kumimoji="0" lang="en-US" sz="105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8167237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DD87FC-CE3C-42E7-8A20-7DD10BC98D13}"/>
              </a:ext>
            </a:extLst>
          </p:cNvPr>
          <p:cNvSpPr>
            <a:spLocks noGrp="1"/>
          </p:cNvSpPr>
          <p:nvPr>
            <p:ph type="title"/>
          </p:nvPr>
        </p:nvSpPr>
        <p:spPr/>
        <p:txBody>
          <a:bodyPr/>
          <a:lstStyle/>
          <a:p>
            <a:r>
              <a:rPr lang="en-US" dirty="0"/>
              <a:t>Servo Motor</a:t>
            </a:r>
          </a:p>
        </p:txBody>
      </p:sp>
      <p:sp>
        <p:nvSpPr>
          <p:cNvPr id="4" name="Date Placeholder 3">
            <a:extLst>
              <a:ext uri="{FF2B5EF4-FFF2-40B4-BE49-F238E27FC236}">
                <a16:creationId xmlns:a16="http://schemas.microsoft.com/office/drawing/2014/main" id="{9FE70EB4-10B0-4FAA-8200-5847DB3EDABB}"/>
              </a:ext>
            </a:extLst>
          </p:cNvPr>
          <p:cNvSpPr>
            <a:spLocks noGrp="1"/>
          </p:cNvSpPr>
          <p:nvPr>
            <p:ph type="dt" sz="half"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953C0E54-DCEA-40B6-B9A0-FF56F92CC555}" type="datetime1">
              <a:rPr kumimoji="0" lang="en-US" sz="900" b="0" i="0" u="none" strike="noStrike" kern="1200" cap="none" spc="0" normalizeH="0" baseline="0" noProof="0" smtClean="0">
                <a:ln>
                  <a:noFill/>
                </a:ln>
                <a:solidFill>
                  <a:srgbClr val="FFFFFF"/>
                </a:solidFill>
                <a:effectLst/>
                <a:uLnTx/>
                <a:uFillTx/>
                <a:latin typeface="Calibri" panose="020F050202020403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11/24/2023</a:t>
            </a:fld>
            <a:endParaRPr kumimoji="0" lang="en-US" sz="9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DECE081B-F431-4C67-9F07-5919CB9ED1F1}"/>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5F1D94D-E39D-4060-8F8E-01EBC27FED6C}" type="slidenum">
              <a:rPr kumimoji="0" lang="en-US" sz="1050" b="0" i="0" u="none" strike="noStrike" kern="1200" cap="none" spc="0" normalizeH="0" baseline="0" noProof="0" smtClean="0">
                <a:ln>
                  <a:noFill/>
                </a:ln>
                <a:solidFill>
                  <a:srgbClr val="FFFFFF"/>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41</a:t>
            </a:fld>
            <a:endParaRPr kumimoji="0" lang="en-US" sz="105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2465077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D912FE1-D196-4650-A1B0-A8036345D998}"/>
              </a:ext>
            </a:extLst>
          </p:cNvPr>
          <p:cNvSpPr>
            <a:spLocks noGrp="1"/>
          </p:cNvSpPr>
          <p:nvPr>
            <p:ph type="title"/>
          </p:nvPr>
        </p:nvSpPr>
        <p:spPr/>
        <p:txBody>
          <a:bodyPr/>
          <a:lstStyle/>
          <a:p>
            <a:r>
              <a:rPr lang="en-US" dirty="0"/>
              <a:t>Servo Motor</a:t>
            </a:r>
          </a:p>
        </p:txBody>
      </p:sp>
      <p:pic>
        <p:nvPicPr>
          <p:cNvPr id="10" name="Content Placeholder 9">
            <a:extLst>
              <a:ext uri="{FF2B5EF4-FFF2-40B4-BE49-F238E27FC236}">
                <a16:creationId xmlns:a16="http://schemas.microsoft.com/office/drawing/2014/main" id="{937AF91F-3F8A-4BEC-9723-9903E4695EB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35528" y="1776520"/>
            <a:ext cx="5781904" cy="4528406"/>
          </a:xfrm>
        </p:spPr>
      </p:pic>
      <p:sp>
        <p:nvSpPr>
          <p:cNvPr id="4" name="Date Placeholder 3">
            <a:extLst>
              <a:ext uri="{FF2B5EF4-FFF2-40B4-BE49-F238E27FC236}">
                <a16:creationId xmlns:a16="http://schemas.microsoft.com/office/drawing/2014/main" id="{7B33B1F6-A3D6-4E15-8FB6-B9F889FDDB58}"/>
              </a:ext>
            </a:extLst>
          </p:cNvPr>
          <p:cNvSpPr>
            <a:spLocks noGrp="1"/>
          </p:cNvSpPr>
          <p:nvPr>
            <p:ph type="dt" sz="half"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8924B25A-DD67-4E6E-B3EE-52C3CB79271F}" type="datetime1">
              <a:rPr kumimoji="0" lang="en-US" sz="900" b="0" i="0" u="none" strike="noStrike" kern="1200" cap="none" spc="0" normalizeH="0" baseline="0" noProof="0" smtClean="0">
                <a:ln>
                  <a:noFill/>
                </a:ln>
                <a:solidFill>
                  <a:srgbClr val="FFFFFF"/>
                </a:solidFill>
                <a:effectLst/>
                <a:uLnTx/>
                <a:uFillTx/>
                <a:latin typeface="Calibri" panose="020F050202020403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11/24/2023</a:t>
            </a:fld>
            <a:endParaRPr kumimoji="0" lang="en-US" sz="9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A292B19E-9FC6-4923-871E-FCEFF127802B}"/>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5F1D94D-E39D-4060-8F8E-01EBC27FED6C}" type="slidenum">
              <a:rPr kumimoji="0" lang="en-US" sz="1050" b="0" i="0" u="none" strike="noStrike" kern="1200" cap="none" spc="0" normalizeH="0" baseline="0" noProof="0" smtClean="0">
                <a:ln>
                  <a:noFill/>
                </a:ln>
                <a:solidFill>
                  <a:srgbClr val="FFFFFF"/>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42</a:t>
            </a:fld>
            <a:endParaRPr kumimoji="0" lang="en-US" sz="105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5558234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8BC5EA-A6F6-409B-8515-F115D4261590}"/>
              </a:ext>
            </a:extLst>
          </p:cNvPr>
          <p:cNvSpPr>
            <a:spLocks noGrp="1"/>
          </p:cNvSpPr>
          <p:nvPr>
            <p:ph type="title"/>
          </p:nvPr>
        </p:nvSpPr>
        <p:spPr/>
        <p:txBody>
          <a:bodyPr/>
          <a:lstStyle/>
          <a:p>
            <a:r>
              <a:rPr lang="en-US" dirty="0"/>
              <a:t>Servo Motor(</a:t>
            </a:r>
            <a:r>
              <a:rPr lang="en-US" dirty="0" err="1"/>
              <a:t>contd</a:t>
            </a:r>
            <a:r>
              <a:rPr lang="en-US" dirty="0"/>
              <a:t>)</a:t>
            </a:r>
          </a:p>
        </p:txBody>
      </p:sp>
      <p:sp>
        <p:nvSpPr>
          <p:cNvPr id="3" name="Content Placeholder 2">
            <a:extLst>
              <a:ext uri="{FF2B5EF4-FFF2-40B4-BE49-F238E27FC236}">
                <a16:creationId xmlns:a16="http://schemas.microsoft.com/office/drawing/2014/main" id="{7EE93E73-9CF5-4BCA-B701-52492951AB31}"/>
              </a:ext>
            </a:extLst>
          </p:cNvPr>
          <p:cNvSpPr>
            <a:spLocks noGrp="1"/>
          </p:cNvSpPr>
          <p:nvPr>
            <p:ph idx="1"/>
          </p:nvPr>
        </p:nvSpPr>
        <p:spPr/>
        <p:txBody>
          <a:bodyPr/>
          <a:lstStyle/>
          <a:p>
            <a:r>
              <a:rPr lang="en-US" sz="2800" b="1" dirty="0">
                <a:solidFill>
                  <a:schemeClr val="tx1"/>
                </a:solidFill>
              </a:rPr>
              <a:t>Rotation Range: 180° (-90° to +90°)</a:t>
            </a:r>
          </a:p>
          <a:p>
            <a:r>
              <a:rPr lang="en-US" sz="2800" b="1" dirty="0">
                <a:solidFill>
                  <a:schemeClr val="tx1"/>
                </a:solidFill>
              </a:rPr>
              <a:t>Consists of:</a:t>
            </a:r>
          </a:p>
          <a:p>
            <a:pPr lvl="2">
              <a:buFont typeface="Wingdings" panose="05000000000000000000" pitchFamily="2" charset="2"/>
              <a:buChar char="Ø"/>
            </a:pPr>
            <a:r>
              <a:rPr lang="en-US" sz="2400" b="1" i="0" dirty="0">
                <a:solidFill>
                  <a:schemeClr val="tx1"/>
                </a:solidFill>
                <a:effectLst/>
              </a:rPr>
              <a:t>DC Motor, </a:t>
            </a:r>
            <a:endParaRPr lang="en-US" sz="2400" b="1" dirty="0">
              <a:solidFill>
                <a:schemeClr val="tx1"/>
              </a:solidFill>
            </a:endParaRPr>
          </a:p>
          <a:p>
            <a:pPr lvl="2">
              <a:buFont typeface="Wingdings" panose="05000000000000000000" pitchFamily="2" charset="2"/>
              <a:buChar char="Ø"/>
            </a:pPr>
            <a:r>
              <a:rPr lang="en-US" sz="2400" b="1" i="0" dirty="0">
                <a:solidFill>
                  <a:schemeClr val="tx1"/>
                </a:solidFill>
                <a:effectLst/>
              </a:rPr>
              <a:t>Gear system, </a:t>
            </a:r>
            <a:endParaRPr lang="en-US" sz="2400" b="1" dirty="0">
              <a:solidFill>
                <a:schemeClr val="tx1"/>
              </a:solidFill>
            </a:endParaRPr>
          </a:p>
          <a:p>
            <a:pPr lvl="2">
              <a:buFont typeface="Wingdings" panose="05000000000000000000" pitchFamily="2" charset="2"/>
              <a:buChar char="Ø"/>
            </a:pPr>
            <a:r>
              <a:rPr lang="en-US" sz="2400" b="1" dirty="0">
                <a:solidFill>
                  <a:schemeClr val="tx1"/>
                </a:solidFill>
              </a:rPr>
              <a:t>P</a:t>
            </a:r>
            <a:r>
              <a:rPr lang="en-US" sz="2400" b="1" i="0" dirty="0">
                <a:solidFill>
                  <a:schemeClr val="tx1"/>
                </a:solidFill>
                <a:effectLst/>
              </a:rPr>
              <a:t>osition sensor, and </a:t>
            </a:r>
            <a:endParaRPr lang="en-US" sz="2400" b="1" dirty="0">
              <a:solidFill>
                <a:schemeClr val="tx1"/>
              </a:solidFill>
            </a:endParaRPr>
          </a:p>
          <a:p>
            <a:pPr lvl="2">
              <a:buFont typeface="Wingdings" panose="05000000000000000000" pitchFamily="2" charset="2"/>
              <a:buChar char="Ø"/>
            </a:pPr>
            <a:r>
              <a:rPr lang="en-US" sz="2400" b="1" dirty="0">
                <a:solidFill>
                  <a:schemeClr val="tx1"/>
                </a:solidFill>
              </a:rPr>
              <a:t>C</a:t>
            </a:r>
            <a:r>
              <a:rPr lang="en-US" sz="2400" b="1" i="0" dirty="0">
                <a:solidFill>
                  <a:schemeClr val="tx1"/>
                </a:solidFill>
                <a:effectLst/>
              </a:rPr>
              <a:t>ontrol circuit</a:t>
            </a:r>
          </a:p>
          <a:p>
            <a:pPr marL="0" indent="0">
              <a:buNone/>
            </a:pPr>
            <a:r>
              <a:rPr lang="en-US" sz="2800" dirty="0">
                <a:solidFill>
                  <a:schemeClr val="tx1"/>
                </a:solidFill>
              </a:rPr>
              <a:t>D</a:t>
            </a:r>
            <a:r>
              <a:rPr lang="en-US" sz="2800" b="0" i="0" dirty="0">
                <a:solidFill>
                  <a:schemeClr val="tx1"/>
                </a:solidFill>
                <a:effectLst/>
              </a:rPr>
              <a:t>egree of rotation can be controlled by applying the </a:t>
            </a:r>
            <a:r>
              <a:rPr lang="en-US" sz="2800" b="1" i="0" dirty="0">
                <a:solidFill>
                  <a:schemeClr val="tx1"/>
                </a:solidFill>
                <a:effectLst/>
              </a:rPr>
              <a:t>Electrical Pulse</a:t>
            </a:r>
            <a:r>
              <a:rPr lang="en-US" sz="2800" b="0" i="0" dirty="0">
                <a:solidFill>
                  <a:schemeClr val="tx1"/>
                </a:solidFill>
                <a:effectLst/>
              </a:rPr>
              <a:t> of proper width, to its Control pin. </a:t>
            </a:r>
            <a:endParaRPr lang="en-US" sz="3000" b="1" i="0" dirty="0">
              <a:solidFill>
                <a:schemeClr val="tx1"/>
              </a:solidFill>
              <a:effectLst/>
            </a:endParaRPr>
          </a:p>
        </p:txBody>
      </p:sp>
      <p:sp>
        <p:nvSpPr>
          <p:cNvPr id="4" name="Date Placeholder 3">
            <a:extLst>
              <a:ext uri="{FF2B5EF4-FFF2-40B4-BE49-F238E27FC236}">
                <a16:creationId xmlns:a16="http://schemas.microsoft.com/office/drawing/2014/main" id="{C5BCF6AA-0E10-42F5-B274-1D018405A035}"/>
              </a:ext>
            </a:extLst>
          </p:cNvPr>
          <p:cNvSpPr>
            <a:spLocks noGrp="1"/>
          </p:cNvSpPr>
          <p:nvPr>
            <p:ph type="dt" sz="half"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649B8F75-72A6-4907-A195-66E1134E40FF}" type="datetime1">
              <a:rPr kumimoji="0" lang="en-US" sz="900" b="0" i="0" u="none" strike="noStrike" kern="1200" cap="none" spc="0" normalizeH="0" baseline="0" noProof="0" smtClean="0">
                <a:ln>
                  <a:noFill/>
                </a:ln>
                <a:solidFill>
                  <a:srgbClr val="FFFFFF"/>
                </a:solidFill>
                <a:effectLst/>
                <a:uLnTx/>
                <a:uFillTx/>
                <a:latin typeface="Calibri" panose="020F050202020403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11/24/2023</a:t>
            </a:fld>
            <a:endParaRPr kumimoji="0" lang="en-US" sz="9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3712D9F1-71F8-45C7-9F73-3378706B634A}"/>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5F1D94D-E39D-4060-8F8E-01EBC27FED6C}" type="slidenum">
              <a:rPr kumimoji="0" lang="en-US" sz="1050" b="0" i="0" u="none" strike="noStrike" kern="1200" cap="none" spc="0" normalizeH="0" baseline="0" noProof="0" smtClean="0">
                <a:ln>
                  <a:noFill/>
                </a:ln>
                <a:solidFill>
                  <a:srgbClr val="FFFFFF"/>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43</a:t>
            </a:fld>
            <a:endParaRPr kumimoji="0" lang="en-US" sz="105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3441400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554CEB-D340-4F61-9F6A-BB18F6DD51DF}"/>
              </a:ext>
            </a:extLst>
          </p:cNvPr>
          <p:cNvSpPr>
            <a:spLocks noGrp="1"/>
          </p:cNvSpPr>
          <p:nvPr>
            <p:ph type="title"/>
          </p:nvPr>
        </p:nvSpPr>
        <p:spPr/>
        <p:txBody>
          <a:bodyPr/>
          <a:lstStyle/>
          <a:p>
            <a:r>
              <a:rPr lang="en-US" dirty="0"/>
              <a:t>Servo Motor(</a:t>
            </a:r>
            <a:r>
              <a:rPr lang="en-US" dirty="0" err="1"/>
              <a:t>contd</a:t>
            </a:r>
            <a:r>
              <a:rPr lang="en-US" dirty="0"/>
              <a:t>)</a:t>
            </a:r>
          </a:p>
        </p:txBody>
      </p:sp>
      <p:pic>
        <p:nvPicPr>
          <p:cNvPr id="8" name="Content Placeholder 7">
            <a:extLst>
              <a:ext uri="{FF2B5EF4-FFF2-40B4-BE49-F238E27FC236}">
                <a16:creationId xmlns:a16="http://schemas.microsoft.com/office/drawing/2014/main" id="{C3B87B2E-5B5B-40C3-9A51-979D1F64FCE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221163" y="2462213"/>
            <a:ext cx="3810000" cy="2790825"/>
          </a:xfrm>
        </p:spPr>
      </p:pic>
      <p:sp>
        <p:nvSpPr>
          <p:cNvPr id="4" name="Date Placeholder 3">
            <a:extLst>
              <a:ext uri="{FF2B5EF4-FFF2-40B4-BE49-F238E27FC236}">
                <a16:creationId xmlns:a16="http://schemas.microsoft.com/office/drawing/2014/main" id="{43E823BD-37FD-48CC-8E08-A6747CFB0DAD}"/>
              </a:ext>
            </a:extLst>
          </p:cNvPr>
          <p:cNvSpPr>
            <a:spLocks noGrp="1"/>
          </p:cNvSpPr>
          <p:nvPr>
            <p:ph type="dt" sz="half"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88019936-6A07-4B8D-B65C-37D25D0280B3}" type="datetime1">
              <a:rPr kumimoji="0" lang="en-US" sz="900" b="0" i="0" u="none" strike="noStrike" kern="1200" cap="none" spc="0" normalizeH="0" baseline="0" noProof="0" smtClean="0">
                <a:ln>
                  <a:noFill/>
                </a:ln>
                <a:solidFill>
                  <a:srgbClr val="FFFFFF"/>
                </a:solidFill>
                <a:effectLst/>
                <a:uLnTx/>
                <a:uFillTx/>
                <a:latin typeface="Calibri" panose="020F050202020403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11/24/2023</a:t>
            </a:fld>
            <a:endParaRPr kumimoji="0" lang="en-US" sz="9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41A22CD0-4BFE-48F2-AB1E-C24B81CFE663}"/>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5F1D94D-E39D-4060-8F8E-01EBC27FED6C}" type="slidenum">
              <a:rPr kumimoji="0" lang="en-US" sz="1050" b="0" i="0" u="none" strike="noStrike" kern="1200" cap="none" spc="0" normalizeH="0" baseline="0" noProof="0" smtClean="0">
                <a:ln>
                  <a:noFill/>
                </a:ln>
                <a:solidFill>
                  <a:srgbClr val="FFFFFF"/>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44</a:t>
            </a:fld>
            <a:endParaRPr kumimoji="0" lang="en-US" sz="105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3355214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95B2DD-DA86-4C06-80E0-CBEA2AD97F70}"/>
              </a:ext>
            </a:extLst>
          </p:cNvPr>
          <p:cNvSpPr>
            <a:spLocks noGrp="1"/>
          </p:cNvSpPr>
          <p:nvPr>
            <p:ph type="title"/>
          </p:nvPr>
        </p:nvSpPr>
        <p:spPr>
          <a:xfrm>
            <a:off x="921433" y="1"/>
            <a:ext cx="10058400" cy="1015934"/>
          </a:xfrm>
        </p:spPr>
        <p:txBody>
          <a:bodyPr/>
          <a:lstStyle/>
          <a:p>
            <a:r>
              <a:rPr lang="en-US" dirty="0"/>
              <a:t>Servo Motor(</a:t>
            </a:r>
            <a:r>
              <a:rPr lang="en-US" dirty="0" err="1"/>
              <a:t>contd</a:t>
            </a:r>
            <a:r>
              <a:rPr lang="en-US" dirty="0"/>
              <a:t>)</a:t>
            </a:r>
          </a:p>
        </p:txBody>
      </p:sp>
      <p:sp>
        <p:nvSpPr>
          <p:cNvPr id="3" name="Content Placeholder 2">
            <a:extLst>
              <a:ext uri="{FF2B5EF4-FFF2-40B4-BE49-F238E27FC236}">
                <a16:creationId xmlns:a16="http://schemas.microsoft.com/office/drawing/2014/main" id="{30C9E6C9-73C3-490B-B402-4D4323A169E6}"/>
              </a:ext>
            </a:extLst>
          </p:cNvPr>
          <p:cNvSpPr>
            <a:spLocks noGrp="1"/>
          </p:cNvSpPr>
          <p:nvPr>
            <p:ph idx="1"/>
          </p:nvPr>
        </p:nvSpPr>
        <p:spPr>
          <a:xfrm>
            <a:off x="921433" y="1015934"/>
            <a:ext cx="10058400" cy="4023360"/>
          </a:xfrm>
        </p:spPr>
        <p:txBody>
          <a:bodyPr>
            <a:normAutofit/>
          </a:bodyPr>
          <a:lstStyle/>
          <a:p>
            <a:r>
              <a:rPr lang="en-US" sz="3600" b="1" dirty="0">
                <a:solidFill>
                  <a:schemeClr val="tx1"/>
                </a:solidFill>
              </a:rPr>
              <a:t>3 wires:</a:t>
            </a:r>
          </a:p>
          <a:p>
            <a:pPr lvl="2"/>
            <a:r>
              <a:rPr lang="en-US" sz="3200" b="1" dirty="0">
                <a:solidFill>
                  <a:schemeClr val="tx1"/>
                </a:solidFill>
              </a:rPr>
              <a:t>Red: Positive</a:t>
            </a:r>
          </a:p>
          <a:p>
            <a:pPr lvl="2"/>
            <a:r>
              <a:rPr lang="en-US" sz="3200" b="1" dirty="0">
                <a:solidFill>
                  <a:schemeClr val="tx1"/>
                </a:solidFill>
              </a:rPr>
              <a:t>Brown/Black: GND</a:t>
            </a:r>
          </a:p>
          <a:p>
            <a:pPr lvl="2"/>
            <a:r>
              <a:rPr lang="en-US" sz="3200" b="1" dirty="0">
                <a:solidFill>
                  <a:schemeClr val="tx1"/>
                </a:solidFill>
              </a:rPr>
              <a:t>Yellow/Orange: Signal/PWM</a:t>
            </a:r>
          </a:p>
        </p:txBody>
      </p:sp>
      <p:sp>
        <p:nvSpPr>
          <p:cNvPr id="4" name="Date Placeholder 3">
            <a:extLst>
              <a:ext uri="{FF2B5EF4-FFF2-40B4-BE49-F238E27FC236}">
                <a16:creationId xmlns:a16="http://schemas.microsoft.com/office/drawing/2014/main" id="{C648715C-56E9-48D2-8223-6A94E6ECAD49}"/>
              </a:ext>
            </a:extLst>
          </p:cNvPr>
          <p:cNvSpPr>
            <a:spLocks noGrp="1"/>
          </p:cNvSpPr>
          <p:nvPr>
            <p:ph type="dt" sz="half"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0F8F6BC4-9407-4658-AFF1-E19EB4DCACC4}" type="datetime1">
              <a:rPr kumimoji="0" lang="en-US" sz="900" b="0" i="0" u="none" strike="noStrike" kern="1200" cap="none" spc="0" normalizeH="0" baseline="0" noProof="0" smtClean="0">
                <a:ln>
                  <a:noFill/>
                </a:ln>
                <a:solidFill>
                  <a:srgbClr val="FFFFFF"/>
                </a:solidFill>
                <a:effectLst/>
                <a:uLnTx/>
                <a:uFillTx/>
                <a:latin typeface="Calibri" panose="020F050202020403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11/24/2023</a:t>
            </a:fld>
            <a:endParaRPr kumimoji="0" lang="en-US" sz="9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F756E1FE-54D6-489F-8C3B-B98C2AFC96AE}"/>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5F1D94D-E39D-4060-8F8E-01EBC27FED6C}" type="slidenum">
              <a:rPr kumimoji="0" lang="en-US" sz="1050" b="0" i="0" u="none" strike="noStrike" kern="1200" cap="none" spc="0" normalizeH="0" baseline="0" noProof="0" smtClean="0">
                <a:ln>
                  <a:noFill/>
                </a:ln>
                <a:solidFill>
                  <a:srgbClr val="FFFFFF"/>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45</a:t>
            </a:fld>
            <a:endParaRPr kumimoji="0" lang="en-US" sz="105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C6BE7C6A-B9AD-C18C-4A2D-33C382A5C0D2}"/>
              </a:ext>
            </a:extLst>
          </p:cNvPr>
          <p:cNvPicPr>
            <a:picLocks noChangeAspect="1"/>
          </p:cNvPicPr>
          <p:nvPr/>
        </p:nvPicPr>
        <p:blipFill>
          <a:blip r:embed="rId2"/>
          <a:stretch>
            <a:fillRect/>
          </a:stretch>
        </p:blipFill>
        <p:spPr>
          <a:xfrm>
            <a:off x="3392631" y="3110298"/>
            <a:ext cx="6934283" cy="3714612"/>
          </a:xfrm>
          <a:prstGeom prst="rect">
            <a:avLst/>
          </a:prstGeom>
        </p:spPr>
      </p:pic>
    </p:spTree>
    <p:extLst>
      <p:ext uri="{BB962C8B-B14F-4D97-AF65-F5344CB8AC3E}">
        <p14:creationId xmlns:p14="http://schemas.microsoft.com/office/powerpoint/2010/main" val="125718724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E995C0-534B-4516-AB7D-27911E5C9F36}"/>
              </a:ext>
            </a:extLst>
          </p:cNvPr>
          <p:cNvSpPr>
            <a:spLocks noGrp="1"/>
          </p:cNvSpPr>
          <p:nvPr>
            <p:ph type="title"/>
          </p:nvPr>
        </p:nvSpPr>
        <p:spPr/>
        <p:txBody>
          <a:bodyPr/>
          <a:lstStyle/>
          <a:p>
            <a:r>
              <a:rPr lang="en-US" dirty="0"/>
              <a:t>Servo Motor Arduino Connection</a:t>
            </a:r>
          </a:p>
        </p:txBody>
      </p:sp>
      <p:pic>
        <p:nvPicPr>
          <p:cNvPr id="8" name="Content Placeholder 7">
            <a:extLst>
              <a:ext uri="{FF2B5EF4-FFF2-40B4-BE49-F238E27FC236}">
                <a16:creationId xmlns:a16="http://schemas.microsoft.com/office/drawing/2014/main" id="{6AA2E483-387B-43E5-90BF-E31425072C3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54672" y="1846263"/>
            <a:ext cx="9742982" cy="4022725"/>
          </a:xfrm>
        </p:spPr>
      </p:pic>
      <p:sp>
        <p:nvSpPr>
          <p:cNvPr id="4" name="Date Placeholder 3">
            <a:extLst>
              <a:ext uri="{FF2B5EF4-FFF2-40B4-BE49-F238E27FC236}">
                <a16:creationId xmlns:a16="http://schemas.microsoft.com/office/drawing/2014/main" id="{33A23118-D9FB-4FEF-A42B-4CF762850439}"/>
              </a:ext>
            </a:extLst>
          </p:cNvPr>
          <p:cNvSpPr>
            <a:spLocks noGrp="1"/>
          </p:cNvSpPr>
          <p:nvPr>
            <p:ph type="dt" sz="half"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EBBA9913-85A3-402F-85E9-0B0EB7FA9855}" type="datetime1">
              <a:rPr kumimoji="0" lang="en-US" sz="900" b="0" i="0" u="none" strike="noStrike" kern="1200" cap="none" spc="0" normalizeH="0" baseline="0" noProof="0" smtClean="0">
                <a:ln>
                  <a:noFill/>
                </a:ln>
                <a:solidFill>
                  <a:srgbClr val="FFFFFF"/>
                </a:solidFill>
                <a:effectLst/>
                <a:uLnTx/>
                <a:uFillTx/>
                <a:latin typeface="Calibri" panose="020F050202020403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11/24/2023</a:t>
            </a:fld>
            <a:endParaRPr kumimoji="0" lang="en-US" sz="9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91718A15-1536-4530-9805-8424F3524353}"/>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5F1D94D-E39D-4060-8F8E-01EBC27FED6C}" type="slidenum">
              <a:rPr kumimoji="0" lang="en-US" sz="1050" b="0" i="0" u="none" strike="noStrike" kern="1200" cap="none" spc="0" normalizeH="0" baseline="0" noProof="0" smtClean="0">
                <a:ln>
                  <a:noFill/>
                </a:ln>
                <a:solidFill>
                  <a:srgbClr val="FFFFFF"/>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46</a:t>
            </a:fld>
            <a:endParaRPr kumimoji="0" lang="en-US" sz="105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8866345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C34B0A-E0F2-4247-9854-3B616C357096}"/>
              </a:ext>
            </a:extLst>
          </p:cNvPr>
          <p:cNvSpPr>
            <a:spLocks noGrp="1"/>
          </p:cNvSpPr>
          <p:nvPr>
            <p:ph type="title"/>
          </p:nvPr>
        </p:nvSpPr>
        <p:spPr/>
        <p:txBody>
          <a:bodyPr/>
          <a:lstStyle/>
          <a:p>
            <a:r>
              <a:rPr lang="en-US" dirty="0"/>
              <a:t>Servo Motor Arduino Code</a:t>
            </a:r>
          </a:p>
        </p:txBody>
      </p:sp>
      <p:sp>
        <p:nvSpPr>
          <p:cNvPr id="3" name="Content Placeholder 2">
            <a:extLst>
              <a:ext uri="{FF2B5EF4-FFF2-40B4-BE49-F238E27FC236}">
                <a16:creationId xmlns:a16="http://schemas.microsoft.com/office/drawing/2014/main" id="{906B83DE-044D-4C33-BF5C-99A221650850}"/>
              </a:ext>
            </a:extLst>
          </p:cNvPr>
          <p:cNvSpPr>
            <a:spLocks noGrp="1"/>
          </p:cNvSpPr>
          <p:nvPr>
            <p:ph idx="1"/>
          </p:nvPr>
        </p:nvSpPr>
        <p:spPr/>
        <p:txBody>
          <a:bodyPr numCol="2">
            <a:normAutofit fontScale="92500" lnSpcReduction="10000"/>
          </a:bodyPr>
          <a:lstStyle/>
          <a:p>
            <a:r>
              <a:rPr lang="en-US" dirty="0"/>
              <a:t>#include &lt;</a:t>
            </a:r>
            <a:r>
              <a:rPr lang="en-US" dirty="0" err="1"/>
              <a:t>Servo.h</a:t>
            </a:r>
            <a:r>
              <a:rPr lang="en-US" dirty="0"/>
              <a:t>&gt;</a:t>
            </a:r>
          </a:p>
          <a:p>
            <a:r>
              <a:rPr lang="en-US" dirty="0"/>
              <a:t>Servo </a:t>
            </a:r>
            <a:r>
              <a:rPr lang="en-US" dirty="0" err="1"/>
              <a:t>servo</a:t>
            </a:r>
            <a:r>
              <a:rPr lang="en-US" dirty="0"/>
              <a:t>;</a:t>
            </a:r>
          </a:p>
          <a:p>
            <a:r>
              <a:rPr lang="en-US" dirty="0"/>
              <a:t>int angle = 10;</a:t>
            </a:r>
          </a:p>
          <a:p>
            <a:r>
              <a:rPr lang="en-US" dirty="0"/>
              <a:t>void setup() {</a:t>
            </a:r>
          </a:p>
          <a:p>
            <a:r>
              <a:rPr lang="en-US" dirty="0"/>
              <a:t>  </a:t>
            </a:r>
            <a:r>
              <a:rPr lang="en-US" dirty="0" err="1"/>
              <a:t>servo.attach</a:t>
            </a:r>
            <a:r>
              <a:rPr lang="en-US" dirty="0"/>
              <a:t>(8); //attached to a pin</a:t>
            </a:r>
          </a:p>
          <a:p>
            <a:r>
              <a:rPr lang="en-US" dirty="0"/>
              <a:t>  </a:t>
            </a:r>
            <a:r>
              <a:rPr lang="en-US" dirty="0" err="1"/>
              <a:t>servo.write</a:t>
            </a:r>
            <a:r>
              <a:rPr lang="en-US" dirty="0"/>
              <a:t>(angle);</a:t>
            </a:r>
          </a:p>
          <a:p>
            <a:r>
              <a:rPr lang="en-US" dirty="0"/>
              <a:t>}</a:t>
            </a:r>
          </a:p>
          <a:p>
            <a:r>
              <a:rPr lang="en-US" dirty="0"/>
              <a:t>void loop() </a:t>
            </a:r>
          </a:p>
          <a:p>
            <a:r>
              <a:rPr lang="en-US" dirty="0"/>
              <a:t>{ </a:t>
            </a:r>
          </a:p>
          <a:p>
            <a:r>
              <a:rPr lang="en-US" dirty="0"/>
              <a:t>for(angle = 10; angle &lt; 180; angle++)  </a:t>
            </a:r>
          </a:p>
          <a:p>
            <a:r>
              <a:rPr lang="en-US" dirty="0"/>
              <a:t>  {                                  </a:t>
            </a:r>
          </a:p>
          <a:p>
            <a:r>
              <a:rPr lang="en-US" dirty="0"/>
              <a:t>    </a:t>
            </a:r>
            <a:r>
              <a:rPr lang="en-US" dirty="0" err="1"/>
              <a:t>servo.write</a:t>
            </a:r>
            <a:r>
              <a:rPr lang="en-US" dirty="0"/>
              <a:t>(angle);               </a:t>
            </a:r>
          </a:p>
          <a:p>
            <a:r>
              <a:rPr lang="en-US" dirty="0"/>
              <a:t>    delay(15);                   </a:t>
            </a:r>
          </a:p>
          <a:p>
            <a:r>
              <a:rPr lang="en-US" dirty="0"/>
              <a:t>  } </a:t>
            </a:r>
          </a:p>
          <a:p>
            <a:r>
              <a:rPr lang="en-US" dirty="0"/>
              <a:t>  for(angle = 180; angle &gt; 10; angle--)    </a:t>
            </a:r>
          </a:p>
          <a:p>
            <a:r>
              <a:rPr lang="en-US" dirty="0"/>
              <a:t>  {                                </a:t>
            </a:r>
          </a:p>
          <a:p>
            <a:r>
              <a:rPr lang="en-US" dirty="0"/>
              <a:t>    </a:t>
            </a:r>
            <a:r>
              <a:rPr lang="en-US" dirty="0" err="1"/>
              <a:t>servo.write</a:t>
            </a:r>
            <a:r>
              <a:rPr lang="en-US" dirty="0"/>
              <a:t>(angle);           </a:t>
            </a:r>
          </a:p>
          <a:p>
            <a:r>
              <a:rPr lang="en-US" dirty="0"/>
              <a:t>    delay(15);       </a:t>
            </a:r>
          </a:p>
          <a:p>
            <a:r>
              <a:rPr lang="en-US" dirty="0"/>
              <a:t>  } </a:t>
            </a:r>
          </a:p>
          <a:p>
            <a:r>
              <a:rPr lang="en-US" dirty="0"/>
              <a:t>}</a:t>
            </a:r>
          </a:p>
        </p:txBody>
      </p:sp>
      <p:sp>
        <p:nvSpPr>
          <p:cNvPr id="4" name="Date Placeholder 3">
            <a:extLst>
              <a:ext uri="{FF2B5EF4-FFF2-40B4-BE49-F238E27FC236}">
                <a16:creationId xmlns:a16="http://schemas.microsoft.com/office/drawing/2014/main" id="{A592EC6A-91BA-4ACA-BDEE-246889A9E90E}"/>
              </a:ext>
            </a:extLst>
          </p:cNvPr>
          <p:cNvSpPr>
            <a:spLocks noGrp="1"/>
          </p:cNvSpPr>
          <p:nvPr>
            <p:ph type="dt" sz="half"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99DF7E60-DC22-404C-8D66-7F4F61994DA5}" type="datetime1">
              <a:rPr kumimoji="0" lang="en-US" sz="900" b="0" i="0" u="none" strike="noStrike" kern="1200" cap="none" spc="0" normalizeH="0" baseline="0" noProof="0" smtClean="0">
                <a:ln>
                  <a:noFill/>
                </a:ln>
                <a:solidFill>
                  <a:srgbClr val="FFFFFF"/>
                </a:solidFill>
                <a:effectLst/>
                <a:uLnTx/>
                <a:uFillTx/>
                <a:latin typeface="Calibri" panose="020F050202020403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11/24/2023</a:t>
            </a:fld>
            <a:endParaRPr kumimoji="0" lang="en-US" sz="9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E33251C8-7489-415D-B63B-D72CCD803ABF}"/>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5F1D94D-E39D-4060-8F8E-01EBC27FED6C}" type="slidenum">
              <a:rPr kumimoji="0" lang="en-US" sz="1050" b="0" i="0" u="none" strike="noStrike" kern="1200" cap="none" spc="0" normalizeH="0" baseline="0" noProof="0" smtClean="0">
                <a:ln>
                  <a:noFill/>
                </a:ln>
                <a:solidFill>
                  <a:srgbClr val="FFFFFF"/>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47</a:t>
            </a:fld>
            <a:endParaRPr kumimoji="0" lang="en-US" sz="105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823330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6D995D-1A9E-4EEB-A831-D45885644A80}"/>
              </a:ext>
            </a:extLst>
          </p:cNvPr>
          <p:cNvSpPr>
            <a:spLocks noGrp="1"/>
          </p:cNvSpPr>
          <p:nvPr>
            <p:ph type="title"/>
          </p:nvPr>
        </p:nvSpPr>
        <p:spPr/>
        <p:txBody>
          <a:bodyPr/>
          <a:lstStyle/>
          <a:p>
            <a:r>
              <a:rPr lang="en-US" dirty="0"/>
              <a:t>Ultrasonic Sensor</a:t>
            </a:r>
          </a:p>
        </p:txBody>
      </p:sp>
      <p:sp>
        <p:nvSpPr>
          <p:cNvPr id="4" name="Date Placeholder 3">
            <a:extLst>
              <a:ext uri="{FF2B5EF4-FFF2-40B4-BE49-F238E27FC236}">
                <a16:creationId xmlns:a16="http://schemas.microsoft.com/office/drawing/2014/main" id="{EF83E02C-A472-4950-9ADE-16F9E27E56EF}"/>
              </a:ext>
            </a:extLst>
          </p:cNvPr>
          <p:cNvSpPr>
            <a:spLocks noGrp="1"/>
          </p:cNvSpPr>
          <p:nvPr>
            <p:ph type="dt" sz="half"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3719C543-2505-49AD-B755-A9692EFA0F97}" type="datetime1">
              <a:rPr kumimoji="0" lang="en-US" sz="900" b="0" i="0" u="none" strike="noStrike" kern="1200" cap="none" spc="0" normalizeH="0" baseline="0" noProof="0" smtClean="0">
                <a:ln>
                  <a:noFill/>
                </a:ln>
                <a:solidFill>
                  <a:srgbClr val="FFFFFF"/>
                </a:solidFill>
                <a:effectLst/>
                <a:uLnTx/>
                <a:uFillTx/>
                <a:latin typeface="Calibri" panose="020F050202020403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11/24/2023</a:t>
            </a:fld>
            <a:endParaRPr kumimoji="0" lang="en-US" sz="9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533DC90C-04D9-4FCE-9458-256BA4A8F58E}"/>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D22F896-40B5-4ADD-8801-0D06FADFA095}" type="slidenum">
              <a:rPr kumimoji="0" lang="en-US" sz="1050" b="0" i="0" u="none" strike="noStrike" kern="1200" cap="none" spc="0" normalizeH="0" baseline="0" noProof="0" smtClean="0">
                <a:ln>
                  <a:noFill/>
                </a:ln>
                <a:solidFill>
                  <a:srgbClr val="FFFFFF"/>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48</a:t>
            </a:fld>
            <a:endParaRPr kumimoji="0" lang="en-US" sz="105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0972164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33253CF-325A-4495-AB4F-00A01B0DBC58}"/>
              </a:ext>
            </a:extLst>
          </p:cNvPr>
          <p:cNvSpPr>
            <a:spLocks noGrp="1"/>
          </p:cNvSpPr>
          <p:nvPr>
            <p:ph type="title"/>
          </p:nvPr>
        </p:nvSpPr>
        <p:spPr/>
        <p:txBody>
          <a:bodyPr/>
          <a:lstStyle/>
          <a:p>
            <a:r>
              <a:rPr lang="en-US" dirty="0"/>
              <a:t>ULTRASONIC SENSOR: 4 pin</a:t>
            </a:r>
          </a:p>
        </p:txBody>
      </p:sp>
      <p:pic>
        <p:nvPicPr>
          <p:cNvPr id="11" name="Content Placeholder 10">
            <a:extLst>
              <a:ext uri="{FF2B5EF4-FFF2-40B4-BE49-F238E27FC236}">
                <a16:creationId xmlns:a16="http://schemas.microsoft.com/office/drawing/2014/main" id="{64972A67-7FD1-44D4-B210-6AB08B41D231}"/>
              </a:ext>
            </a:extLst>
          </p:cNvPr>
          <p:cNvPicPr>
            <a:picLocks noGrp="1" noChangeAspect="1"/>
          </p:cNvPicPr>
          <p:nvPr>
            <p:ph idx="1"/>
          </p:nvPr>
        </p:nvPicPr>
        <p:blipFill>
          <a:blip r:embed="rId2"/>
          <a:stretch>
            <a:fillRect/>
          </a:stretch>
        </p:blipFill>
        <p:spPr>
          <a:xfrm>
            <a:off x="2050039" y="1846263"/>
            <a:ext cx="8152248" cy="4022725"/>
          </a:xfrm>
        </p:spPr>
      </p:pic>
      <p:sp>
        <p:nvSpPr>
          <p:cNvPr id="5" name="Date Placeholder 4">
            <a:extLst>
              <a:ext uri="{FF2B5EF4-FFF2-40B4-BE49-F238E27FC236}">
                <a16:creationId xmlns:a16="http://schemas.microsoft.com/office/drawing/2014/main" id="{C649DD7B-06CE-42EF-ADD6-EF373F262FFF}"/>
              </a:ext>
            </a:extLst>
          </p:cNvPr>
          <p:cNvSpPr>
            <a:spLocks noGrp="1"/>
          </p:cNvSpPr>
          <p:nvPr>
            <p:ph type="dt" sz="half"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003893D3-01F8-4238-9433-5F1B3A914D0E}" type="datetime1">
              <a:rPr kumimoji="0" lang="en-US" sz="900" b="0" i="0" u="none" strike="noStrike" kern="1200" cap="none" spc="0" normalizeH="0" baseline="0" noProof="0" smtClean="0">
                <a:ln>
                  <a:noFill/>
                </a:ln>
                <a:solidFill>
                  <a:srgbClr val="FFFFFF"/>
                </a:solidFill>
                <a:effectLst/>
                <a:uLnTx/>
                <a:uFillTx/>
                <a:latin typeface="Calibri" panose="020F050202020403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11/24/2023</a:t>
            </a:fld>
            <a:endParaRPr kumimoji="0" lang="en-US" sz="9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7" name="Slide Number Placeholder 6">
            <a:extLst>
              <a:ext uri="{FF2B5EF4-FFF2-40B4-BE49-F238E27FC236}">
                <a16:creationId xmlns:a16="http://schemas.microsoft.com/office/drawing/2014/main" id="{8185B6BD-B544-4A7D-932E-E9741EA606D2}"/>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D22F896-40B5-4ADD-8801-0D06FADFA095}" type="slidenum">
              <a:rPr kumimoji="0" lang="en-US" sz="1050" b="0" i="0" u="none" strike="noStrike" kern="1200" cap="none" spc="0" normalizeH="0" baseline="0" noProof="0" smtClean="0">
                <a:ln>
                  <a:noFill/>
                </a:ln>
                <a:solidFill>
                  <a:srgbClr val="FFFFFF"/>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49</a:t>
            </a:fld>
            <a:endParaRPr kumimoji="0" lang="en-US" sz="105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788147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A9429B-5146-4DF2-9C40-EEC8470A00FC}"/>
              </a:ext>
            </a:extLst>
          </p:cNvPr>
          <p:cNvSpPr>
            <a:spLocks noGrp="1"/>
          </p:cNvSpPr>
          <p:nvPr>
            <p:ph type="title"/>
          </p:nvPr>
        </p:nvSpPr>
        <p:spPr/>
        <p:txBody>
          <a:bodyPr/>
          <a:lstStyle/>
          <a:p>
            <a:r>
              <a:rPr lang="en-US" dirty="0"/>
              <a:t>Different Types of Arduino Boards</a:t>
            </a:r>
          </a:p>
        </p:txBody>
      </p:sp>
      <p:pic>
        <p:nvPicPr>
          <p:cNvPr id="7" name="Content Placeholder 6">
            <a:extLst>
              <a:ext uri="{FF2B5EF4-FFF2-40B4-BE49-F238E27FC236}">
                <a16:creationId xmlns:a16="http://schemas.microsoft.com/office/drawing/2014/main" id="{E0DA0CDF-A8D5-44B9-BDF9-D9CDBB7CDD2F}"/>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096963" y="2133417"/>
            <a:ext cx="4938712" cy="3448417"/>
          </a:xfrm>
        </p:spPr>
      </p:pic>
      <p:pic>
        <p:nvPicPr>
          <p:cNvPr id="9" name="Content Placeholder 8">
            <a:extLst>
              <a:ext uri="{FF2B5EF4-FFF2-40B4-BE49-F238E27FC236}">
                <a16:creationId xmlns:a16="http://schemas.microsoft.com/office/drawing/2014/main" id="{E70C5738-2D06-4CA4-A627-3BEAAEBF09B0}"/>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218238" y="2133417"/>
            <a:ext cx="4937125" cy="3448417"/>
          </a:xfrm>
        </p:spPr>
      </p:pic>
      <p:sp>
        <p:nvSpPr>
          <p:cNvPr id="10" name="TextBox 9">
            <a:extLst>
              <a:ext uri="{FF2B5EF4-FFF2-40B4-BE49-F238E27FC236}">
                <a16:creationId xmlns:a16="http://schemas.microsoft.com/office/drawing/2014/main" id="{10E9008A-9D8C-4136-99ED-A6C97E50461A}"/>
              </a:ext>
            </a:extLst>
          </p:cNvPr>
          <p:cNvSpPr txBox="1"/>
          <p:nvPr/>
        </p:nvSpPr>
        <p:spPr>
          <a:xfrm flipH="1">
            <a:off x="1096963" y="5793225"/>
            <a:ext cx="4938712" cy="369332"/>
          </a:xfrm>
          <a:prstGeom prst="rect">
            <a:avLst/>
          </a:prstGeom>
          <a:noFill/>
        </p:spPr>
        <p:txBody>
          <a:bodyPr wrap="square" rtlCol="0">
            <a:spAutoFit/>
          </a:bodyPr>
          <a:lstStyle/>
          <a:p>
            <a:pPr algn="ctr"/>
            <a:r>
              <a:rPr lang="en-US" b="1" dirty="0"/>
              <a:t>Arduino UNO-&gt; 14 digital pins, 6 analog pins</a:t>
            </a:r>
          </a:p>
        </p:txBody>
      </p:sp>
      <p:sp>
        <p:nvSpPr>
          <p:cNvPr id="11" name="TextBox 10">
            <a:extLst>
              <a:ext uri="{FF2B5EF4-FFF2-40B4-BE49-F238E27FC236}">
                <a16:creationId xmlns:a16="http://schemas.microsoft.com/office/drawing/2014/main" id="{664FA711-598B-48FB-ADB5-D1370F87F92D}"/>
              </a:ext>
            </a:extLst>
          </p:cNvPr>
          <p:cNvSpPr txBox="1"/>
          <p:nvPr/>
        </p:nvSpPr>
        <p:spPr>
          <a:xfrm flipH="1">
            <a:off x="6218237" y="5793225"/>
            <a:ext cx="4937125" cy="369332"/>
          </a:xfrm>
          <a:prstGeom prst="rect">
            <a:avLst/>
          </a:prstGeom>
          <a:noFill/>
        </p:spPr>
        <p:txBody>
          <a:bodyPr wrap="square" rtlCol="0">
            <a:spAutoFit/>
          </a:bodyPr>
          <a:lstStyle/>
          <a:p>
            <a:pPr algn="ctr"/>
            <a:r>
              <a:rPr lang="en-US" b="1" dirty="0"/>
              <a:t>Arduino MEGA-&gt; 54 digital pins, 16 analog pins</a:t>
            </a:r>
          </a:p>
        </p:txBody>
      </p:sp>
      <p:sp>
        <p:nvSpPr>
          <p:cNvPr id="12" name="Date Placeholder 11">
            <a:extLst>
              <a:ext uri="{FF2B5EF4-FFF2-40B4-BE49-F238E27FC236}">
                <a16:creationId xmlns:a16="http://schemas.microsoft.com/office/drawing/2014/main" id="{ACF54E57-FDDE-4D63-A6EF-492CE8A46054}"/>
              </a:ext>
            </a:extLst>
          </p:cNvPr>
          <p:cNvSpPr>
            <a:spLocks noGrp="1"/>
          </p:cNvSpPr>
          <p:nvPr>
            <p:ph type="dt" sz="half" idx="10"/>
          </p:nvPr>
        </p:nvSpPr>
        <p:spPr/>
        <p:txBody>
          <a:bodyPr/>
          <a:lstStyle/>
          <a:p>
            <a:fld id="{0321E389-F930-42A7-98E2-4F6DB17A8F30}" type="datetime1">
              <a:rPr lang="en-US" smtClean="0"/>
              <a:t>11/24/2023</a:t>
            </a:fld>
            <a:endParaRPr lang="en-US"/>
          </a:p>
        </p:txBody>
      </p:sp>
      <p:sp>
        <p:nvSpPr>
          <p:cNvPr id="14" name="Slide Number Placeholder 13">
            <a:extLst>
              <a:ext uri="{FF2B5EF4-FFF2-40B4-BE49-F238E27FC236}">
                <a16:creationId xmlns:a16="http://schemas.microsoft.com/office/drawing/2014/main" id="{55C2A85E-011C-4DF1-866E-1899CF39859B}"/>
              </a:ext>
            </a:extLst>
          </p:cNvPr>
          <p:cNvSpPr>
            <a:spLocks noGrp="1"/>
          </p:cNvSpPr>
          <p:nvPr>
            <p:ph type="sldNum" sz="quarter" idx="12"/>
          </p:nvPr>
        </p:nvSpPr>
        <p:spPr/>
        <p:txBody>
          <a:bodyPr/>
          <a:lstStyle/>
          <a:p>
            <a:fld id="{85F1D94D-E39D-4060-8F8E-01EBC27FED6C}" type="slidenum">
              <a:rPr lang="en-US" smtClean="0"/>
              <a:t>5</a:t>
            </a:fld>
            <a:endParaRPr lang="en-US"/>
          </a:p>
        </p:txBody>
      </p:sp>
    </p:spTree>
    <p:extLst>
      <p:ext uri="{BB962C8B-B14F-4D97-AF65-F5344CB8AC3E}">
        <p14:creationId xmlns:p14="http://schemas.microsoft.com/office/powerpoint/2010/main" val="140293245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33253CF-325A-4495-AB4F-00A01B0DBC58}"/>
              </a:ext>
            </a:extLst>
          </p:cNvPr>
          <p:cNvSpPr>
            <a:spLocks noGrp="1"/>
          </p:cNvSpPr>
          <p:nvPr>
            <p:ph type="title"/>
          </p:nvPr>
        </p:nvSpPr>
        <p:spPr/>
        <p:txBody>
          <a:bodyPr/>
          <a:lstStyle/>
          <a:p>
            <a:r>
              <a:rPr lang="en-US" dirty="0"/>
              <a:t>ULTRASONIC SENSOR: 3 pin</a:t>
            </a:r>
          </a:p>
        </p:txBody>
      </p:sp>
      <p:sp>
        <p:nvSpPr>
          <p:cNvPr id="5" name="Date Placeholder 4">
            <a:extLst>
              <a:ext uri="{FF2B5EF4-FFF2-40B4-BE49-F238E27FC236}">
                <a16:creationId xmlns:a16="http://schemas.microsoft.com/office/drawing/2014/main" id="{C649DD7B-06CE-42EF-ADD6-EF373F262FFF}"/>
              </a:ext>
            </a:extLst>
          </p:cNvPr>
          <p:cNvSpPr>
            <a:spLocks noGrp="1"/>
          </p:cNvSpPr>
          <p:nvPr>
            <p:ph type="dt" sz="half"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BD105684-9D96-4E25-BD40-5FA1A1EE1570}" type="datetime1">
              <a:rPr kumimoji="0" lang="en-US" sz="900" b="0" i="0" u="none" strike="noStrike" kern="1200" cap="none" spc="0" normalizeH="0" baseline="0" noProof="0" smtClean="0">
                <a:ln>
                  <a:noFill/>
                </a:ln>
                <a:solidFill>
                  <a:srgbClr val="FFFFFF"/>
                </a:solidFill>
                <a:effectLst/>
                <a:uLnTx/>
                <a:uFillTx/>
                <a:latin typeface="Calibri" panose="020F050202020403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11/24/2023</a:t>
            </a:fld>
            <a:endParaRPr kumimoji="0" lang="en-US" sz="9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7" name="Slide Number Placeholder 6">
            <a:extLst>
              <a:ext uri="{FF2B5EF4-FFF2-40B4-BE49-F238E27FC236}">
                <a16:creationId xmlns:a16="http://schemas.microsoft.com/office/drawing/2014/main" id="{8185B6BD-B544-4A7D-932E-E9741EA606D2}"/>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D22F896-40B5-4ADD-8801-0D06FADFA095}" type="slidenum">
              <a:rPr kumimoji="0" lang="en-US" sz="1050" b="0" i="0" u="none" strike="noStrike" kern="1200" cap="none" spc="0" normalizeH="0" baseline="0" noProof="0" smtClean="0">
                <a:ln>
                  <a:noFill/>
                </a:ln>
                <a:solidFill>
                  <a:srgbClr val="FFFFFF"/>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50</a:t>
            </a:fld>
            <a:endParaRPr kumimoji="0" lang="en-US" sz="105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pic>
        <p:nvPicPr>
          <p:cNvPr id="9" name="Content Placeholder 8">
            <a:extLst>
              <a:ext uri="{FF2B5EF4-FFF2-40B4-BE49-F238E27FC236}">
                <a16:creationId xmlns:a16="http://schemas.microsoft.com/office/drawing/2014/main" id="{674925CA-BDE5-466A-A5B7-31637C5C410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497263" y="2200275"/>
            <a:ext cx="5257800" cy="3314700"/>
          </a:xfrm>
        </p:spPr>
      </p:pic>
    </p:spTree>
    <p:extLst>
      <p:ext uri="{BB962C8B-B14F-4D97-AF65-F5344CB8AC3E}">
        <p14:creationId xmlns:p14="http://schemas.microsoft.com/office/powerpoint/2010/main" val="201294327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9C4158-EC32-4224-AD76-532ED78E58BA}"/>
              </a:ext>
            </a:extLst>
          </p:cNvPr>
          <p:cNvSpPr>
            <a:spLocks noGrp="1"/>
          </p:cNvSpPr>
          <p:nvPr>
            <p:ph type="title"/>
          </p:nvPr>
        </p:nvSpPr>
        <p:spPr/>
        <p:txBody>
          <a:bodyPr/>
          <a:lstStyle/>
          <a:p>
            <a:r>
              <a:rPr lang="en-US" dirty="0"/>
              <a:t>ULTRASONIC SENSOR (HC SR-04)</a:t>
            </a:r>
          </a:p>
        </p:txBody>
      </p:sp>
      <p:pic>
        <p:nvPicPr>
          <p:cNvPr id="8" name="Content Placeholder 7">
            <a:extLst>
              <a:ext uri="{FF2B5EF4-FFF2-40B4-BE49-F238E27FC236}">
                <a16:creationId xmlns:a16="http://schemas.microsoft.com/office/drawing/2014/main" id="{7895F998-3A51-4450-BD48-4BF45E3912D4}"/>
              </a:ext>
            </a:extLst>
          </p:cNvPr>
          <p:cNvPicPr>
            <a:picLocks noGrp="1" noChangeAspect="1"/>
          </p:cNvPicPr>
          <p:nvPr>
            <p:ph idx="1"/>
          </p:nvPr>
        </p:nvPicPr>
        <p:blipFill>
          <a:blip r:embed="rId2"/>
          <a:stretch>
            <a:fillRect/>
          </a:stretch>
        </p:blipFill>
        <p:spPr>
          <a:xfrm>
            <a:off x="2548086" y="1846263"/>
            <a:ext cx="7156153" cy="4022725"/>
          </a:xfrm>
        </p:spPr>
      </p:pic>
      <p:sp>
        <p:nvSpPr>
          <p:cNvPr id="4" name="Date Placeholder 3">
            <a:extLst>
              <a:ext uri="{FF2B5EF4-FFF2-40B4-BE49-F238E27FC236}">
                <a16:creationId xmlns:a16="http://schemas.microsoft.com/office/drawing/2014/main" id="{CC288EDA-855E-444A-A9ED-EAE76FF089B2}"/>
              </a:ext>
            </a:extLst>
          </p:cNvPr>
          <p:cNvSpPr>
            <a:spLocks noGrp="1"/>
          </p:cNvSpPr>
          <p:nvPr>
            <p:ph type="dt" sz="half"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28ED8784-6368-4BCE-A0ED-1F66CA3BFFAA}" type="datetime1">
              <a:rPr kumimoji="0" lang="en-US" sz="900" b="0" i="0" u="none" strike="noStrike" kern="1200" cap="none" spc="0" normalizeH="0" baseline="0" noProof="0" smtClean="0">
                <a:ln>
                  <a:noFill/>
                </a:ln>
                <a:solidFill>
                  <a:srgbClr val="FFFFFF"/>
                </a:solidFill>
                <a:effectLst/>
                <a:uLnTx/>
                <a:uFillTx/>
                <a:latin typeface="Calibri" panose="020F050202020403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11/24/2023</a:t>
            </a:fld>
            <a:endParaRPr kumimoji="0" lang="en-US" sz="9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9B4C7E6F-2D48-4491-B072-BE354F594068}"/>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D22F896-40B5-4ADD-8801-0D06FADFA095}" type="slidenum">
              <a:rPr kumimoji="0" lang="en-US" sz="1050" b="0" i="0" u="none" strike="noStrike" kern="1200" cap="none" spc="0" normalizeH="0" baseline="0" noProof="0" smtClean="0">
                <a:ln>
                  <a:noFill/>
                </a:ln>
                <a:solidFill>
                  <a:srgbClr val="FFFFFF"/>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51</a:t>
            </a:fld>
            <a:endParaRPr kumimoji="0" lang="en-US" sz="105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239641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9F13AA-CA5D-4DDE-A65D-2A0015617FC2}"/>
              </a:ext>
            </a:extLst>
          </p:cNvPr>
          <p:cNvSpPr>
            <a:spLocks noGrp="1"/>
          </p:cNvSpPr>
          <p:nvPr>
            <p:ph type="title"/>
          </p:nvPr>
        </p:nvSpPr>
        <p:spPr/>
        <p:txBody>
          <a:bodyPr/>
          <a:lstStyle/>
          <a:p>
            <a:r>
              <a:rPr lang="en-US" dirty="0"/>
              <a:t>ULTRASONIC SENSOR: 4 pin</a:t>
            </a:r>
          </a:p>
        </p:txBody>
      </p:sp>
      <p:sp>
        <p:nvSpPr>
          <p:cNvPr id="3" name="Content Placeholder 2">
            <a:extLst>
              <a:ext uri="{FF2B5EF4-FFF2-40B4-BE49-F238E27FC236}">
                <a16:creationId xmlns:a16="http://schemas.microsoft.com/office/drawing/2014/main" id="{EE468BD8-B990-4010-9C88-A1299FF1B8AB}"/>
              </a:ext>
            </a:extLst>
          </p:cNvPr>
          <p:cNvSpPr>
            <a:spLocks noGrp="1"/>
          </p:cNvSpPr>
          <p:nvPr>
            <p:ph idx="1"/>
          </p:nvPr>
        </p:nvSpPr>
        <p:spPr/>
        <p:txBody>
          <a:bodyPr/>
          <a:lstStyle/>
          <a:p>
            <a:pPr>
              <a:buFont typeface="Wingdings" panose="05000000000000000000" pitchFamily="2" charset="2"/>
              <a:buChar char="q"/>
            </a:pPr>
            <a:r>
              <a:rPr lang="en-US" dirty="0"/>
              <a:t>  4 pins:  positive voltage(</a:t>
            </a:r>
            <a:r>
              <a:rPr lang="en-US" dirty="0" err="1"/>
              <a:t>Vcc</a:t>
            </a:r>
            <a:r>
              <a:rPr lang="en-US" dirty="0"/>
              <a:t>), ground(GND), trigger pin and echo pin</a:t>
            </a:r>
          </a:p>
          <a:p>
            <a:pPr>
              <a:buFont typeface="Wingdings" panose="05000000000000000000" pitchFamily="2" charset="2"/>
              <a:buChar char="q"/>
            </a:pPr>
            <a:r>
              <a:rPr lang="en-US" dirty="0"/>
              <a:t>  Consists of: two ultrasonic transducers (one for transmission and one for reception)</a:t>
            </a:r>
          </a:p>
          <a:p>
            <a:pPr>
              <a:buFont typeface="Wingdings" panose="05000000000000000000" pitchFamily="2" charset="2"/>
              <a:buChar char="q"/>
            </a:pPr>
            <a:r>
              <a:rPr lang="en-US" dirty="0"/>
              <a:t>  Ultrasound: high-pitched sound waves with frequencies higher than the audible limit of human hearing i.e. higher than 20 </a:t>
            </a:r>
            <a:r>
              <a:rPr lang="en-US" dirty="0" err="1"/>
              <a:t>KHz</a:t>
            </a:r>
            <a:endParaRPr lang="en-US" dirty="0"/>
          </a:p>
          <a:p>
            <a:pPr>
              <a:buFont typeface="Wingdings" panose="05000000000000000000" pitchFamily="2" charset="2"/>
              <a:buChar char="q"/>
            </a:pPr>
            <a:r>
              <a:rPr lang="en-US" dirty="0"/>
              <a:t>  Model HC SR-04 converts electrical signal into 40 </a:t>
            </a:r>
            <a:r>
              <a:rPr lang="en-US" dirty="0" err="1"/>
              <a:t>KHz</a:t>
            </a:r>
            <a:r>
              <a:rPr lang="en-US" dirty="0"/>
              <a:t> ultrasonic sound pulses</a:t>
            </a:r>
          </a:p>
          <a:p>
            <a:pPr>
              <a:buFont typeface="Wingdings" panose="05000000000000000000" pitchFamily="2" charset="2"/>
              <a:buChar char="q"/>
            </a:pPr>
            <a:r>
              <a:rPr lang="en-US" dirty="0"/>
              <a:t>  Detection Range: 2 cm-4 meter </a:t>
            </a:r>
          </a:p>
          <a:p>
            <a:pPr>
              <a:buFont typeface="Wingdings" panose="05000000000000000000" pitchFamily="2" charset="2"/>
              <a:buChar char="q"/>
            </a:pPr>
            <a:endParaRPr lang="en-US" dirty="0"/>
          </a:p>
        </p:txBody>
      </p:sp>
      <p:sp>
        <p:nvSpPr>
          <p:cNvPr id="4" name="Date Placeholder 3">
            <a:extLst>
              <a:ext uri="{FF2B5EF4-FFF2-40B4-BE49-F238E27FC236}">
                <a16:creationId xmlns:a16="http://schemas.microsoft.com/office/drawing/2014/main" id="{7EAA9F22-C818-4AB1-88D5-23E0FA3745CA}"/>
              </a:ext>
            </a:extLst>
          </p:cNvPr>
          <p:cNvSpPr>
            <a:spLocks noGrp="1"/>
          </p:cNvSpPr>
          <p:nvPr>
            <p:ph type="dt" sz="half"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F28E34B6-1E62-49EC-A6E0-B87002145D1D}" type="datetime1">
              <a:rPr kumimoji="0" lang="en-US" sz="900" b="0" i="0" u="none" strike="noStrike" kern="1200" cap="none" spc="0" normalizeH="0" baseline="0" noProof="0" smtClean="0">
                <a:ln>
                  <a:noFill/>
                </a:ln>
                <a:solidFill>
                  <a:srgbClr val="FFFFFF"/>
                </a:solidFill>
                <a:effectLst/>
                <a:uLnTx/>
                <a:uFillTx/>
                <a:latin typeface="Calibri" panose="020F050202020403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11/24/2023</a:t>
            </a:fld>
            <a:endParaRPr kumimoji="0" lang="en-US" sz="9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24A79D04-82E1-44E7-BBC3-55D45891F8D1}"/>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D22F896-40B5-4ADD-8801-0D06FADFA095}" type="slidenum">
              <a:rPr kumimoji="0" lang="en-US" sz="1050" b="0" i="0" u="none" strike="noStrike" kern="1200" cap="none" spc="0" normalizeH="0" baseline="0" noProof="0" smtClean="0">
                <a:ln>
                  <a:noFill/>
                </a:ln>
                <a:solidFill>
                  <a:srgbClr val="FFFFFF"/>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52</a:t>
            </a:fld>
            <a:endParaRPr kumimoji="0" lang="en-US" sz="105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462380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6D48C0-FB2D-4728-8DDC-B376C018C500}"/>
              </a:ext>
            </a:extLst>
          </p:cNvPr>
          <p:cNvSpPr>
            <a:spLocks noGrp="1"/>
          </p:cNvSpPr>
          <p:nvPr>
            <p:ph type="title"/>
          </p:nvPr>
        </p:nvSpPr>
        <p:spPr/>
        <p:txBody>
          <a:bodyPr/>
          <a:lstStyle/>
          <a:p>
            <a:r>
              <a:rPr lang="en-US" dirty="0"/>
              <a:t>ULTRASONIC SENSOR: 4 pin</a:t>
            </a:r>
          </a:p>
        </p:txBody>
      </p:sp>
      <p:sp>
        <p:nvSpPr>
          <p:cNvPr id="3" name="Content Placeholder 2">
            <a:extLst>
              <a:ext uri="{FF2B5EF4-FFF2-40B4-BE49-F238E27FC236}">
                <a16:creationId xmlns:a16="http://schemas.microsoft.com/office/drawing/2014/main" id="{50AAA771-E09E-40F5-84C5-AB6B24C5A0F5}"/>
              </a:ext>
            </a:extLst>
          </p:cNvPr>
          <p:cNvSpPr>
            <a:spLocks noGrp="1"/>
          </p:cNvSpPr>
          <p:nvPr>
            <p:ph idx="1"/>
          </p:nvPr>
        </p:nvSpPr>
        <p:spPr/>
        <p:txBody>
          <a:bodyPr>
            <a:normAutofit/>
          </a:bodyPr>
          <a:lstStyle/>
          <a:p>
            <a:endParaRPr lang="en-US" sz="2800" b="1" dirty="0"/>
          </a:p>
          <a:p>
            <a:endParaRPr lang="en-US" sz="2800" b="1" dirty="0"/>
          </a:p>
          <a:p>
            <a:r>
              <a:rPr lang="en-US" sz="2800" b="1" dirty="0"/>
              <a:t>Trig (Trigger) pin: </a:t>
            </a:r>
            <a:r>
              <a:rPr lang="en-US" sz="2800" dirty="0"/>
              <a:t>Used to trigger the ultrasonic sound pulses.</a:t>
            </a:r>
          </a:p>
          <a:p>
            <a:endParaRPr lang="en-US" sz="2800" dirty="0"/>
          </a:p>
          <a:p>
            <a:r>
              <a:rPr lang="en-US" sz="2800" b="1" dirty="0"/>
              <a:t>Echo pin: </a:t>
            </a:r>
            <a:r>
              <a:rPr lang="en-US" sz="2800" dirty="0"/>
              <a:t>Produces a pulse when the reflected signal is received. The length of the pulse is proportional to the time it took for the transmitted signal to be detected.</a:t>
            </a:r>
          </a:p>
        </p:txBody>
      </p:sp>
      <p:sp>
        <p:nvSpPr>
          <p:cNvPr id="4" name="Date Placeholder 3">
            <a:extLst>
              <a:ext uri="{FF2B5EF4-FFF2-40B4-BE49-F238E27FC236}">
                <a16:creationId xmlns:a16="http://schemas.microsoft.com/office/drawing/2014/main" id="{452954C2-C8BA-49D8-8C9E-6BCBDB6B0893}"/>
              </a:ext>
            </a:extLst>
          </p:cNvPr>
          <p:cNvSpPr>
            <a:spLocks noGrp="1"/>
          </p:cNvSpPr>
          <p:nvPr>
            <p:ph type="dt" sz="half"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7EE44429-80F2-4883-A4BF-39CFEB957B67}" type="datetime1">
              <a:rPr kumimoji="0" lang="en-US" sz="900" b="0" i="0" u="none" strike="noStrike" kern="1200" cap="none" spc="0" normalizeH="0" baseline="0" noProof="0" smtClean="0">
                <a:ln>
                  <a:noFill/>
                </a:ln>
                <a:solidFill>
                  <a:srgbClr val="FFFFFF"/>
                </a:solidFill>
                <a:effectLst/>
                <a:uLnTx/>
                <a:uFillTx/>
                <a:latin typeface="Calibri" panose="020F050202020403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11/24/2023</a:t>
            </a:fld>
            <a:endParaRPr kumimoji="0" lang="en-US" sz="9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E2DA2CFE-3E66-460A-9207-E3D9B6CB7E6D}"/>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D22F896-40B5-4ADD-8801-0D06FADFA095}" type="slidenum">
              <a:rPr kumimoji="0" lang="en-US" sz="1050" b="0" i="0" u="none" strike="noStrike" kern="1200" cap="none" spc="0" normalizeH="0" baseline="0" noProof="0" smtClean="0">
                <a:ln>
                  <a:noFill/>
                </a:ln>
                <a:solidFill>
                  <a:srgbClr val="FFFFFF"/>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53</a:t>
            </a:fld>
            <a:endParaRPr kumimoji="0" lang="en-US" sz="105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3725833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9F13AA-CA5D-4DDE-A65D-2A0015617FC2}"/>
              </a:ext>
            </a:extLst>
          </p:cNvPr>
          <p:cNvSpPr>
            <a:spLocks noGrp="1"/>
          </p:cNvSpPr>
          <p:nvPr>
            <p:ph type="title"/>
          </p:nvPr>
        </p:nvSpPr>
        <p:spPr/>
        <p:txBody>
          <a:bodyPr/>
          <a:lstStyle/>
          <a:p>
            <a:r>
              <a:rPr lang="en-US" dirty="0"/>
              <a:t>ULTRASONIC SENSOR: 3 pin</a:t>
            </a:r>
          </a:p>
        </p:txBody>
      </p:sp>
      <p:sp>
        <p:nvSpPr>
          <p:cNvPr id="3" name="Content Placeholder 2">
            <a:extLst>
              <a:ext uri="{FF2B5EF4-FFF2-40B4-BE49-F238E27FC236}">
                <a16:creationId xmlns:a16="http://schemas.microsoft.com/office/drawing/2014/main" id="{EE468BD8-B990-4010-9C88-A1299FF1B8AB}"/>
              </a:ext>
            </a:extLst>
          </p:cNvPr>
          <p:cNvSpPr>
            <a:spLocks noGrp="1"/>
          </p:cNvSpPr>
          <p:nvPr>
            <p:ph idx="1"/>
          </p:nvPr>
        </p:nvSpPr>
        <p:spPr/>
        <p:txBody>
          <a:bodyPr>
            <a:normAutofit/>
          </a:bodyPr>
          <a:lstStyle/>
          <a:p>
            <a:pPr>
              <a:buFont typeface="Wingdings" panose="05000000000000000000" pitchFamily="2" charset="2"/>
              <a:buChar char="q"/>
            </a:pPr>
            <a:r>
              <a:rPr lang="en-US" sz="3200" dirty="0"/>
              <a:t>  3 pins:  positive voltage(</a:t>
            </a:r>
            <a:r>
              <a:rPr lang="en-US" sz="3200" dirty="0" err="1"/>
              <a:t>Vcc</a:t>
            </a:r>
            <a:r>
              <a:rPr lang="en-US" sz="3200" dirty="0"/>
              <a:t>), ground(GND), signal pin</a:t>
            </a:r>
          </a:p>
          <a:p>
            <a:pPr>
              <a:buFont typeface="Wingdings" panose="05000000000000000000" pitchFamily="2" charset="2"/>
              <a:buChar char="q"/>
            </a:pPr>
            <a:r>
              <a:rPr lang="en-US" sz="3200" dirty="0"/>
              <a:t>  Consists of: two ultrasonic transducers (one for transmission and one for reception)</a:t>
            </a:r>
          </a:p>
        </p:txBody>
      </p:sp>
      <p:sp>
        <p:nvSpPr>
          <p:cNvPr id="4" name="Date Placeholder 3">
            <a:extLst>
              <a:ext uri="{FF2B5EF4-FFF2-40B4-BE49-F238E27FC236}">
                <a16:creationId xmlns:a16="http://schemas.microsoft.com/office/drawing/2014/main" id="{7EAA9F22-C818-4AB1-88D5-23E0FA3745CA}"/>
              </a:ext>
            </a:extLst>
          </p:cNvPr>
          <p:cNvSpPr>
            <a:spLocks noGrp="1"/>
          </p:cNvSpPr>
          <p:nvPr>
            <p:ph type="dt" sz="half"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8D1D5183-7E0B-4D1B-B226-1FE8634194F5}" type="datetime1">
              <a:rPr kumimoji="0" lang="en-US" sz="900" b="0" i="0" u="none" strike="noStrike" kern="1200" cap="none" spc="0" normalizeH="0" baseline="0" noProof="0" smtClean="0">
                <a:ln>
                  <a:noFill/>
                </a:ln>
                <a:solidFill>
                  <a:srgbClr val="FFFFFF"/>
                </a:solidFill>
                <a:effectLst/>
                <a:uLnTx/>
                <a:uFillTx/>
                <a:latin typeface="Calibri" panose="020F050202020403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11/24/2023</a:t>
            </a:fld>
            <a:endParaRPr kumimoji="0" lang="en-US" sz="9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24A79D04-82E1-44E7-BBC3-55D45891F8D1}"/>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D22F896-40B5-4ADD-8801-0D06FADFA095}" type="slidenum">
              <a:rPr kumimoji="0" lang="en-US" sz="1050" b="0" i="0" u="none" strike="noStrike" kern="1200" cap="none" spc="0" normalizeH="0" baseline="0" noProof="0" smtClean="0">
                <a:ln>
                  <a:noFill/>
                </a:ln>
                <a:solidFill>
                  <a:srgbClr val="FFFFFF"/>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54</a:t>
            </a:fld>
            <a:endParaRPr kumimoji="0" lang="en-US" sz="105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9472165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9F13AA-CA5D-4DDE-A65D-2A0015617FC2}"/>
              </a:ext>
            </a:extLst>
          </p:cNvPr>
          <p:cNvSpPr>
            <a:spLocks noGrp="1"/>
          </p:cNvSpPr>
          <p:nvPr>
            <p:ph type="title"/>
          </p:nvPr>
        </p:nvSpPr>
        <p:spPr/>
        <p:txBody>
          <a:bodyPr/>
          <a:lstStyle/>
          <a:p>
            <a:r>
              <a:rPr lang="en-US" dirty="0"/>
              <a:t>ULTRASONIC SENSOR: 3 pin</a:t>
            </a:r>
          </a:p>
        </p:txBody>
      </p:sp>
      <p:sp>
        <p:nvSpPr>
          <p:cNvPr id="3" name="Content Placeholder 2">
            <a:extLst>
              <a:ext uri="{FF2B5EF4-FFF2-40B4-BE49-F238E27FC236}">
                <a16:creationId xmlns:a16="http://schemas.microsoft.com/office/drawing/2014/main" id="{EE468BD8-B990-4010-9C88-A1299FF1B8AB}"/>
              </a:ext>
            </a:extLst>
          </p:cNvPr>
          <p:cNvSpPr>
            <a:spLocks noGrp="1"/>
          </p:cNvSpPr>
          <p:nvPr>
            <p:ph idx="1"/>
          </p:nvPr>
        </p:nvSpPr>
        <p:spPr/>
        <p:txBody>
          <a:bodyPr>
            <a:normAutofit/>
          </a:bodyPr>
          <a:lstStyle/>
          <a:p>
            <a:endParaRPr lang="en-US" sz="3200" b="1" dirty="0"/>
          </a:p>
          <a:p>
            <a:endParaRPr lang="en-US" sz="3200" b="1" dirty="0"/>
          </a:p>
          <a:p>
            <a:r>
              <a:rPr lang="en-US" sz="3200" b="1" dirty="0"/>
              <a:t>Signal pin: </a:t>
            </a:r>
            <a:r>
              <a:rPr lang="en-US" sz="3200" dirty="0"/>
              <a:t>Combines the functionality of trigger pin and echo pin.</a:t>
            </a:r>
          </a:p>
        </p:txBody>
      </p:sp>
      <p:sp>
        <p:nvSpPr>
          <p:cNvPr id="4" name="Date Placeholder 3">
            <a:extLst>
              <a:ext uri="{FF2B5EF4-FFF2-40B4-BE49-F238E27FC236}">
                <a16:creationId xmlns:a16="http://schemas.microsoft.com/office/drawing/2014/main" id="{7EAA9F22-C818-4AB1-88D5-23E0FA3745CA}"/>
              </a:ext>
            </a:extLst>
          </p:cNvPr>
          <p:cNvSpPr>
            <a:spLocks noGrp="1"/>
          </p:cNvSpPr>
          <p:nvPr>
            <p:ph type="dt" sz="half"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466B0816-5EE7-45B1-ABD7-3928B12CBB2E}" type="datetime1">
              <a:rPr kumimoji="0" lang="en-US" sz="900" b="0" i="0" u="none" strike="noStrike" kern="1200" cap="none" spc="0" normalizeH="0" baseline="0" noProof="0" smtClean="0">
                <a:ln>
                  <a:noFill/>
                </a:ln>
                <a:solidFill>
                  <a:srgbClr val="FFFFFF"/>
                </a:solidFill>
                <a:effectLst/>
                <a:uLnTx/>
                <a:uFillTx/>
                <a:latin typeface="Calibri" panose="020F050202020403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11/24/2023</a:t>
            </a:fld>
            <a:endParaRPr kumimoji="0" lang="en-US" sz="9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24A79D04-82E1-44E7-BBC3-55D45891F8D1}"/>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D22F896-40B5-4ADD-8801-0D06FADFA095}" type="slidenum">
              <a:rPr kumimoji="0" lang="en-US" sz="1050" b="0" i="0" u="none" strike="noStrike" kern="1200" cap="none" spc="0" normalizeH="0" baseline="0" noProof="0" smtClean="0">
                <a:ln>
                  <a:noFill/>
                </a:ln>
                <a:solidFill>
                  <a:srgbClr val="FFFFFF"/>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55</a:t>
            </a:fld>
            <a:endParaRPr kumimoji="0" lang="en-US" sz="105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4393566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62E58B-A96F-455E-8AD4-F1A8C535F043}"/>
              </a:ext>
            </a:extLst>
          </p:cNvPr>
          <p:cNvSpPr>
            <a:spLocks noGrp="1"/>
          </p:cNvSpPr>
          <p:nvPr>
            <p:ph type="title"/>
          </p:nvPr>
        </p:nvSpPr>
        <p:spPr/>
        <p:txBody>
          <a:bodyPr/>
          <a:lstStyle/>
          <a:p>
            <a:r>
              <a:rPr lang="en-US" dirty="0"/>
              <a:t>ULTRASONIC SENSOR Formula</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7465B08-D6D1-4581-8ECB-423DF9A9E74D}"/>
                  </a:ext>
                </a:extLst>
              </p:cNvPr>
              <p:cNvSpPr>
                <a:spLocks noGrp="1"/>
              </p:cNvSpPr>
              <p:nvPr>
                <p:ph idx="1"/>
              </p:nvPr>
            </p:nvSpPr>
            <p:spPr/>
            <p:txBody>
              <a:bodyPr>
                <a:normAutofit/>
              </a:bodyPr>
              <a:lstStyle/>
              <a:p>
                <a:pPr marL="0" indent="0" algn="ctr">
                  <a:buNone/>
                </a:pPr>
                <a:endParaRPr lang="en-US" sz="3600" b="1" i="1" dirty="0">
                  <a:latin typeface="Cambria Math" panose="02040503050406030204" pitchFamily="18" charset="0"/>
                </a:endParaRPr>
              </a:p>
              <a:p>
                <a:pPr marL="0" indent="0" algn="ctr">
                  <a:buNone/>
                </a:pPr>
                <a14:m>
                  <m:oMathPara xmlns:m="http://schemas.openxmlformats.org/officeDocument/2006/math">
                    <m:oMathParaPr>
                      <m:jc m:val="center"/>
                    </m:oMathParaPr>
                    <m:oMath xmlns:m="http://schemas.openxmlformats.org/officeDocument/2006/math">
                      <m:r>
                        <a:rPr lang="en-US" sz="3600" b="1" i="1" smtClean="0">
                          <a:latin typeface="Cambria Math" panose="02040503050406030204" pitchFamily="18" charset="0"/>
                        </a:rPr>
                        <m:t>𝑫𝒊𝒔𝒕𝒂𝒏𝒄𝒆</m:t>
                      </m:r>
                      <m:r>
                        <a:rPr lang="en-US" sz="3600" b="1" i="1" smtClean="0">
                          <a:latin typeface="Cambria Math" panose="02040503050406030204" pitchFamily="18" charset="0"/>
                        </a:rPr>
                        <m:t>=</m:t>
                      </m:r>
                      <m:r>
                        <a:rPr lang="en-US" sz="3600" b="1" i="1" smtClean="0">
                          <a:latin typeface="Cambria Math" panose="02040503050406030204" pitchFamily="18" charset="0"/>
                        </a:rPr>
                        <m:t>𝑺𝒑𝒆𝒆𝒅</m:t>
                      </m:r>
                      <m:r>
                        <a:rPr lang="en-US" sz="3600" b="1" i="1" smtClean="0">
                          <a:latin typeface="Cambria Math" panose="02040503050406030204" pitchFamily="18" charset="0"/>
                        </a:rPr>
                        <m:t> </m:t>
                      </m:r>
                      <m:r>
                        <a:rPr lang="en-US" sz="3600" b="1" i="1" smtClean="0">
                          <a:latin typeface="Cambria Math" panose="02040503050406030204" pitchFamily="18" charset="0"/>
                        </a:rPr>
                        <m:t>𝒙</m:t>
                      </m:r>
                      <m:r>
                        <a:rPr lang="en-US" sz="3600" b="1" i="1" smtClean="0">
                          <a:latin typeface="Cambria Math" panose="02040503050406030204" pitchFamily="18" charset="0"/>
                        </a:rPr>
                        <m:t> </m:t>
                      </m:r>
                      <m:r>
                        <a:rPr lang="en-US" sz="3600" b="1" i="1" smtClean="0">
                          <a:latin typeface="Cambria Math" panose="02040503050406030204" pitchFamily="18" charset="0"/>
                        </a:rPr>
                        <m:t>𝑻𝒊𝒎𝒆</m:t>
                      </m:r>
                    </m:oMath>
                  </m:oMathPara>
                </a14:m>
                <a:endParaRPr lang="en-US" sz="3600" b="1" dirty="0"/>
              </a:p>
              <a:p>
                <a:pPr marL="0" indent="0" algn="ctr">
                  <a:buNone/>
                </a:pPr>
                <a:r>
                  <a:rPr lang="en-US" sz="3600" b="1" dirty="0"/>
                  <a:t> </a:t>
                </a:r>
              </a:p>
              <a:p>
                <a:pPr marL="0" indent="0" algn="ctr">
                  <a:buNone/>
                </a:pPr>
                <a:r>
                  <a:rPr lang="en-US" sz="3600" dirty="0"/>
                  <a:t>Speed of sound = 340 m/s = 0.034 cm/</a:t>
                </a:r>
                <a:r>
                  <a:rPr lang="el-GR" sz="3600" dirty="0"/>
                  <a:t>μ</a:t>
                </a:r>
                <a:r>
                  <a:rPr lang="en-US" sz="3600" dirty="0"/>
                  <a:t>s</a:t>
                </a:r>
              </a:p>
              <a:p>
                <a:pPr marL="0" indent="0" algn="ctr">
                  <a:buNone/>
                </a:pPr>
                <a:r>
                  <a:rPr lang="en-US" sz="3600" b="1" dirty="0"/>
                  <a:t> </a:t>
                </a:r>
              </a:p>
            </p:txBody>
          </p:sp>
        </mc:Choice>
        <mc:Fallback xmlns="">
          <p:sp>
            <p:nvSpPr>
              <p:cNvPr id="3" name="Content Placeholder 2">
                <a:extLst>
                  <a:ext uri="{FF2B5EF4-FFF2-40B4-BE49-F238E27FC236}">
                    <a16:creationId xmlns:a16="http://schemas.microsoft.com/office/drawing/2014/main" id="{17465B08-D6D1-4581-8ECB-423DF9A9E74D}"/>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219E1CFF-FB72-428F-A80C-A813FBF5AE4D}"/>
              </a:ext>
            </a:extLst>
          </p:cNvPr>
          <p:cNvSpPr>
            <a:spLocks noGrp="1"/>
          </p:cNvSpPr>
          <p:nvPr>
            <p:ph type="dt" sz="half"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3B254445-D49F-4146-A451-9825BBAAB3FE}" type="datetime1">
              <a:rPr kumimoji="0" lang="en-US" sz="900" b="0" i="0" u="none" strike="noStrike" kern="1200" cap="none" spc="0" normalizeH="0" baseline="0" noProof="0" smtClean="0">
                <a:ln>
                  <a:noFill/>
                </a:ln>
                <a:solidFill>
                  <a:srgbClr val="FFFFFF"/>
                </a:solidFill>
                <a:effectLst/>
                <a:uLnTx/>
                <a:uFillTx/>
                <a:latin typeface="Calibri" panose="020F050202020403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11/24/2023</a:t>
            </a:fld>
            <a:endParaRPr kumimoji="0" lang="en-US" sz="9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ABF01802-B7FE-4F51-AA90-D8B89C0080BD}"/>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D22F896-40B5-4ADD-8801-0D06FADFA095}" type="slidenum">
              <a:rPr kumimoji="0" lang="en-US" sz="1050" b="0" i="0" u="none" strike="noStrike" kern="1200" cap="none" spc="0" normalizeH="0" baseline="0" noProof="0" smtClean="0">
                <a:ln>
                  <a:noFill/>
                </a:ln>
                <a:solidFill>
                  <a:srgbClr val="FFFFFF"/>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56</a:t>
            </a:fld>
            <a:endParaRPr kumimoji="0" lang="en-US" sz="105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6678083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749A17-A97E-447C-8F73-E16EF3AA19C4}"/>
              </a:ext>
            </a:extLst>
          </p:cNvPr>
          <p:cNvSpPr>
            <a:spLocks noGrp="1"/>
          </p:cNvSpPr>
          <p:nvPr>
            <p:ph type="title"/>
          </p:nvPr>
        </p:nvSpPr>
        <p:spPr/>
        <p:txBody>
          <a:bodyPr/>
          <a:lstStyle/>
          <a:p>
            <a:r>
              <a:rPr lang="en-US" dirty="0"/>
              <a:t>Ultrasonic Sensor Arduino Connection</a:t>
            </a:r>
          </a:p>
        </p:txBody>
      </p:sp>
      <p:pic>
        <p:nvPicPr>
          <p:cNvPr id="8" name="Content Placeholder 7">
            <a:extLst>
              <a:ext uri="{FF2B5EF4-FFF2-40B4-BE49-F238E27FC236}">
                <a16:creationId xmlns:a16="http://schemas.microsoft.com/office/drawing/2014/main" id="{C46D75FC-83B6-4E20-A61C-B61A3342D55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08344" y="1756022"/>
            <a:ext cx="5775311" cy="4558685"/>
          </a:xfrm>
        </p:spPr>
      </p:pic>
      <p:sp>
        <p:nvSpPr>
          <p:cNvPr id="4" name="Date Placeholder 3">
            <a:extLst>
              <a:ext uri="{FF2B5EF4-FFF2-40B4-BE49-F238E27FC236}">
                <a16:creationId xmlns:a16="http://schemas.microsoft.com/office/drawing/2014/main" id="{736FE705-177C-4C54-94EC-69A6C37FB0F5}"/>
              </a:ext>
            </a:extLst>
          </p:cNvPr>
          <p:cNvSpPr>
            <a:spLocks noGrp="1"/>
          </p:cNvSpPr>
          <p:nvPr>
            <p:ph type="dt" sz="half"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F5BA45FB-74D3-43C6-A78D-B644688C016F}" type="datetime1">
              <a:rPr kumimoji="0" lang="en-US" sz="900" b="0" i="0" u="none" strike="noStrike" kern="1200" cap="none" spc="0" normalizeH="0" baseline="0" noProof="0" smtClean="0">
                <a:ln>
                  <a:noFill/>
                </a:ln>
                <a:solidFill>
                  <a:srgbClr val="FFFFFF"/>
                </a:solidFill>
                <a:effectLst/>
                <a:uLnTx/>
                <a:uFillTx/>
                <a:latin typeface="Calibri" panose="020F050202020403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11/24/2023</a:t>
            </a:fld>
            <a:endParaRPr kumimoji="0" lang="en-US" sz="9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9CE8711C-E489-48EE-9D44-539424CEBF8E}"/>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5F1D94D-E39D-4060-8F8E-01EBC27FED6C}" type="slidenum">
              <a:rPr kumimoji="0" lang="en-US" sz="1050" b="0" i="0" u="none" strike="noStrike" kern="1200" cap="none" spc="0" normalizeH="0" baseline="0" noProof="0" smtClean="0">
                <a:ln>
                  <a:noFill/>
                </a:ln>
                <a:solidFill>
                  <a:srgbClr val="FFFFFF"/>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57</a:t>
            </a:fld>
            <a:endParaRPr kumimoji="0" lang="en-US" sz="105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3011496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7F53D1-8811-4461-AD4B-BAEB3EFEB534}"/>
              </a:ext>
            </a:extLst>
          </p:cNvPr>
          <p:cNvSpPr>
            <a:spLocks noGrp="1"/>
          </p:cNvSpPr>
          <p:nvPr>
            <p:ph type="title"/>
          </p:nvPr>
        </p:nvSpPr>
        <p:spPr/>
        <p:txBody>
          <a:bodyPr/>
          <a:lstStyle/>
          <a:p>
            <a:r>
              <a:rPr lang="en-US" dirty="0"/>
              <a:t>Ultrasonic Sensor Arduino Code: 4 pin</a:t>
            </a:r>
          </a:p>
        </p:txBody>
      </p:sp>
      <p:sp>
        <p:nvSpPr>
          <p:cNvPr id="3" name="Content Placeholder 2">
            <a:extLst>
              <a:ext uri="{FF2B5EF4-FFF2-40B4-BE49-F238E27FC236}">
                <a16:creationId xmlns:a16="http://schemas.microsoft.com/office/drawing/2014/main" id="{7F0B395F-D93D-43F5-8D6B-42C5E20A5D0B}"/>
              </a:ext>
            </a:extLst>
          </p:cNvPr>
          <p:cNvSpPr>
            <a:spLocks noGrp="1"/>
          </p:cNvSpPr>
          <p:nvPr>
            <p:ph idx="1"/>
          </p:nvPr>
        </p:nvSpPr>
        <p:spPr>
          <a:xfrm>
            <a:off x="1097280" y="1845733"/>
            <a:ext cx="10058400" cy="4443099"/>
          </a:xfrm>
        </p:spPr>
        <p:txBody>
          <a:bodyPr numCol="2">
            <a:normAutofit fontScale="92500" lnSpcReduction="20000"/>
          </a:bodyPr>
          <a:lstStyle/>
          <a:p>
            <a:r>
              <a:rPr lang="en-US" b="1" dirty="0">
                <a:solidFill>
                  <a:schemeClr val="tx1"/>
                </a:solidFill>
              </a:rPr>
              <a:t>const int </a:t>
            </a:r>
            <a:r>
              <a:rPr lang="en-US" b="1" dirty="0" err="1">
                <a:solidFill>
                  <a:schemeClr val="tx1"/>
                </a:solidFill>
              </a:rPr>
              <a:t>trigPin</a:t>
            </a:r>
            <a:r>
              <a:rPr lang="en-US" b="1" dirty="0">
                <a:solidFill>
                  <a:schemeClr val="tx1"/>
                </a:solidFill>
              </a:rPr>
              <a:t> = 9;</a:t>
            </a:r>
          </a:p>
          <a:p>
            <a:r>
              <a:rPr lang="en-US" b="1" dirty="0">
                <a:solidFill>
                  <a:schemeClr val="tx1"/>
                </a:solidFill>
              </a:rPr>
              <a:t>const int </a:t>
            </a:r>
            <a:r>
              <a:rPr lang="en-US" b="1" dirty="0" err="1">
                <a:solidFill>
                  <a:schemeClr val="tx1"/>
                </a:solidFill>
              </a:rPr>
              <a:t>echoPin</a:t>
            </a:r>
            <a:r>
              <a:rPr lang="en-US" b="1" dirty="0">
                <a:solidFill>
                  <a:schemeClr val="tx1"/>
                </a:solidFill>
              </a:rPr>
              <a:t> = 10;</a:t>
            </a:r>
          </a:p>
          <a:p>
            <a:r>
              <a:rPr lang="en-US" b="1" dirty="0">
                <a:solidFill>
                  <a:schemeClr val="tx1"/>
                </a:solidFill>
              </a:rPr>
              <a:t>long duration;</a:t>
            </a:r>
          </a:p>
          <a:p>
            <a:r>
              <a:rPr lang="en-US" b="1" dirty="0">
                <a:solidFill>
                  <a:schemeClr val="tx1"/>
                </a:solidFill>
              </a:rPr>
              <a:t>int distance;</a:t>
            </a:r>
          </a:p>
          <a:p>
            <a:r>
              <a:rPr lang="en-US" b="1" dirty="0">
                <a:solidFill>
                  <a:schemeClr val="tx1"/>
                </a:solidFill>
              </a:rPr>
              <a:t>void setup() {</a:t>
            </a:r>
          </a:p>
          <a:p>
            <a:r>
              <a:rPr lang="en-US" b="1" dirty="0" err="1">
                <a:solidFill>
                  <a:schemeClr val="tx1"/>
                </a:solidFill>
              </a:rPr>
              <a:t>pinMode</a:t>
            </a:r>
            <a:r>
              <a:rPr lang="en-US" b="1" dirty="0">
                <a:solidFill>
                  <a:schemeClr val="tx1"/>
                </a:solidFill>
              </a:rPr>
              <a:t>(</a:t>
            </a:r>
            <a:r>
              <a:rPr lang="en-US" b="1" dirty="0" err="1">
                <a:solidFill>
                  <a:schemeClr val="tx1"/>
                </a:solidFill>
              </a:rPr>
              <a:t>trigPin</a:t>
            </a:r>
            <a:r>
              <a:rPr lang="en-US" b="1" dirty="0">
                <a:solidFill>
                  <a:schemeClr val="tx1"/>
                </a:solidFill>
              </a:rPr>
              <a:t>, OUTPUT); </a:t>
            </a:r>
          </a:p>
          <a:p>
            <a:r>
              <a:rPr lang="en-US" b="1" dirty="0" err="1">
                <a:solidFill>
                  <a:schemeClr val="tx1"/>
                </a:solidFill>
              </a:rPr>
              <a:t>pinMode</a:t>
            </a:r>
            <a:r>
              <a:rPr lang="en-US" b="1" dirty="0">
                <a:solidFill>
                  <a:schemeClr val="tx1"/>
                </a:solidFill>
              </a:rPr>
              <a:t>(</a:t>
            </a:r>
            <a:r>
              <a:rPr lang="en-US" b="1" dirty="0" err="1">
                <a:solidFill>
                  <a:schemeClr val="tx1"/>
                </a:solidFill>
              </a:rPr>
              <a:t>echoPin</a:t>
            </a:r>
            <a:r>
              <a:rPr lang="en-US" b="1" dirty="0">
                <a:solidFill>
                  <a:schemeClr val="tx1"/>
                </a:solidFill>
              </a:rPr>
              <a:t>, INPUT); </a:t>
            </a:r>
          </a:p>
          <a:p>
            <a:r>
              <a:rPr lang="en-US" b="1" dirty="0" err="1">
                <a:solidFill>
                  <a:schemeClr val="tx1"/>
                </a:solidFill>
              </a:rPr>
              <a:t>Serial.begin</a:t>
            </a:r>
            <a:r>
              <a:rPr lang="en-US" b="1" dirty="0">
                <a:solidFill>
                  <a:schemeClr val="tx1"/>
                </a:solidFill>
              </a:rPr>
              <a:t>(9600); </a:t>
            </a:r>
          </a:p>
          <a:p>
            <a:r>
              <a:rPr lang="en-US" b="1" dirty="0">
                <a:solidFill>
                  <a:schemeClr val="tx1"/>
                </a:solidFill>
              </a:rPr>
              <a:t>}</a:t>
            </a:r>
          </a:p>
          <a:p>
            <a:r>
              <a:rPr lang="en-US" b="1" dirty="0">
                <a:solidFill>
                  <a:schemeClr val="tx1"/>
                </a:solidFill>
              </a:rPr>
              <a:t>void loop() {</a:t>
            </a:r>
          </a:p>
          <a:p>
            <a:r>
              <a:rPr lang="en-US" b="1" dirty="0" err="1">
                <a:solidFill>
                  <a:schemeClr val="tx1"/>
                </a:solidFill>
              </a:rPr>
              <a:t>digitalWrite</a:t>
            </a:r>
            <a:r>
              <a:rPr lang="en-US" b="1" dirty="0">
                <a:solidFill>
                  <a:schemeClr val="tx1"/>
                </a:solidFill>
              </a:rPr>
              <a:t>(</a:t>
            </a:r>
            <a:r>
              <a:rPr lang="en-US" b="1" dirty="0" err="1">
                <a:solidFill>
                  <a:schemeClr val="tx1"/>
                </a:solidFill>
              </a:rPr>
              <a:t>trigPin</a:t>
            </a:r>
            <a:r>
              <a:rPr lang="en-US" b="1" dirty="0">
                <a:solidFill>
                  <a:schemeClr val="tx1"/>
                </a:solidFill>
              </a:rPr>
              <a:t>, LOW); //clear trigger pin</a:t>
            </a:r>
          </a:p>
          <a:p>
            <a:r>
              <a:rPr lang="en-US" b="1" dirty="0">
                <a:solidFill>
                  <a:schemeClr val="tx1"/>
                </a:solidFill>
              </a:rPr>
              <a:t>delay(2);</a:t>
            </a:r>
          </a:p>
          <a:p>
            <a:pPr marL="0" indent="0">
              <a:buNone/>
            </a:pPr>
            <a:r>
              <a:rPr lang="en-US" b="1" dirty="0">
                <a:solidFill>
                  <a:schemeClr val="tx1"/>
                </a:solidFill>
              </a:rPr>
              <a:t>  </a:t>
            </a:r>
            <a:r>
              <a:rPr lang="en-US" b="1" dirty="0" err="1">
                <a:solidFill>
                  <a:schemeClr val="tx1"/>
                </a:solidFill>
              </a:rPr>
              <a:t>digitalWrite</a:t>
            </a:r>
            <a:r>
              <a:rPr lang="en-US" b="1" dirty="0">
                <a:solidFill>
                  <a:schemeClr val="tx1"/>
                </a:solidFill>
              </a:rPr>
              <a:t>(</a:t>
            </a:r>
            <a:r>
              <a:rPr lang="en-US" b="1" dirty="0" err="1">
                <a:solidFill>
                  <a:schemeClr val="tx1"/>
                </a:solidFill>
              </a:rPr>
              <a:t>trigPin</a:t>
            </a:r>
            <a:r>
              <a:rPr lang="en-US" b="1" dirty="0">
                <a:solidFill>
                  <a:schemeClr val="tx1"/>
                </a:solidFill>
              </a:rPr>
              <a:t>, HIGH);</a:t>
            </a:r>
          </a:p>
          <a:p>
            <a:r>
              <a:rPr lang="en-US" b="1" dirty="0">
                <a:solidFill>
                  <a:schemeClr val="tx1"/>
                </a:solidFill>
              </a:rPr>
              <a:t>delay(10);  // Set </a:t>
            </a:r>
            <a:r>
              <a:rPr lang="en-US" b="1" dirty="0" err="1">
                <a:solidFill>
                  <a:schemeClr val="tx1"/>
                </a:solidFill>
              </a:rPr>
              <a:t>trigPin</a:t>
            </a:r>
            <a:r>
              <a:rPr lang="en-US" b="1" dirty="0">
                <a:solidFill>
                  <a:schemeClr val="tx1"/>
                </a:solidFill>
              </a:rPr>
              <a:t> on HIGH state for 10 micro seconds</a:t>
            </a:r>
          </a:p>
          <a:p>
            <a:r>
              <a:rPr lang="en-US" b="1" dirty="0" err="1">
                <a:solidFill>
                  <a:schemeClr val="tx1"/>
                </a:solidFill>
              </a:rPr>
              <a:t>digitalWrite</a:t>
            </a:r>
            <a:r>
              <a:rPr lang="en-US" b="1" dirty="0">
                <a:solidFill>
                  <a:schemeClr val="tx1"/>
                </a:solidFill>
              </a:rPr>
              <a:t>(</a:t>
            </a:r>
            <a:r>
              <a:rPr lang="en-US" b="1" dirty="0" err="1">
                <a:solidFill>
                  <a:schemeClr val="tx1"/>
                </a:solidFill>
              </a:rPr>
              <a:t>trigPin</a:t>
            </a:r>
            <a:r>
              <a:rPr lang="en-US" b="1" dirty="0">
                <a:solidFill>
                  <a:schemeClr val="tx1"/>
                </a:solidFill>
              </a:rPr>
              <a:t>, LOW);</a:t>
            </a:r>
          </a:p>
          <a:p>
            <a:r>
              <a:rPr lang="en-US" b="1" dirty="0">
                <a:solidFill>
                  <a:schemeClr val="tx1"/>
                </a:solidFill>
              </a:rPr>
              <a:t>duration = </a:t>
            </a:r>
            <a:r>
              <a:rPr lang="en-US" b="1" dirty="0" err="1">
                <a:solidFill>
                  <a:schemeClr val="tx1"/>
                </a:solidFill>
              </a:rPr>
              <a:t>pulseIn</a:t>
            </a:r>
            <a:r>
              <a:rPr lang="en-US" b="1" dirty="0">
                <a:solidFill>
                  <a:schemeClr val="tx1"/>
                </a:solidFill>
              </a:rPr>
              <a:t>(</a:t>
            </a:r>
            <a:r>
              <a:rPr lang="en-US" b="1" dirty="0" err="1">
                <a:solidFill>
                  <a:schemeClr val="tx1"/>
                </a:solidFill>
              </a:rPr>
              <a:t>echoPin</a:t>
            </a:r>
            <a:r>
              <a:rPr lang="en-US" b="1" dirty="0">
                <a:solidFill>
                  <a:schemeClr val="tx1"/>
                </a:solidFill>
              </a:rPr>
              <a:t>, HIGH); // Reads the </a:t>
            </a:r>
            <a:r>
              <a:rPr lang="en-US" b="1" dirty="0" err="1">
                <a:solidFill>
                  <a:schemeClr val="tx1"/>
                </a:solidFill>
              </a:rPr>
              <a:t>echoPin</a:t>
            </a:r>
            <a:r>
              <a:rPr lang="en-US" b="1" dirty="0">
                <a:solidFill>
                  <a:schemeClr val="tx1"/>
                </a:solidFill>
              </a:rPr>
              <a:t>, returns the sound wave travel time in microseconds</a:t>
            </a:r>
          </a:p>
          <a:p>
            <a:r>
              <a:rPr lang="en-US" b="1" dirty="0">
                <a:solidFill>
                  <a:schemeClr val="tx1"/>
                </a:solidFill>
              </a:rPr>
              <a:t>distance= (duration*0.034)/2;</a:t>
            </a:r>
          </a:p>
          <a:p>
            <a:r>
              <a:rPr lang="en-US" b="1" dirty="0" err="1">
                <a:solidFill>
                  <a:schemeClr val="tx1"/>
                </a:solidFill>
              </a:rPr>
              <a:t>Serial.print</a:t>
            </a:r>
            <a:r>
              <a:rPr lang="en-US" b="1" dirty="0">
                <a:solidFill>
                  <a:schemeClr val="tx1"/>
                </a:solidFill>
              </a:rPr>
              <a:t>("Distance(cm): ");</a:t>
            </a:r>
          </a:p>
          <a:p>
            <a:r>
              <a:rPr lang="en-US" b="1" dirty="0" err="1">
                <a:solidFill>
                  <a:schemeClr val="tx1"/>
                </a:solidFill>
              </a:rPr>
              <a:t>Serial.println</a:t>
            </a:r>
            <a:r>
              <a:rPr lang="en-US" b="1" dirty="0">
                <a:solidFill>
                  <a:schemeClr val="tx1"/>
                </a:solidFill>
              </a:rPr>
              <a:t>(distance);</a:t>
            </a:r>
          </a:p>
          <a:p>
            <a:r>
              <a:rPr lang="en-US" b="1" dirty="0">
                <a:solidFill>
                  <a:schemeClr val="tx1"/>
                </a:solidFill>
              </a:rPr>
              <a:t>delay(1000); </a:t>
            </a:r>
          </a:p>
          <a:p>
            <a:r>
              <a:rPr lang="en-US" b="1" dirty="0">
                <a:solidFill>
                  <a:schemeClr val="tx1"/>
                </a:solidFill>
              </a:rPr>
              <a:t>}</a:t>
            </a:r>
          </a:p>
        </p:txBody>
      </p:sp>
      <p:sp>
        <p:nvSpPr>
          <p:cNvPr id="4" name="Date Placeholder 3">
            <a:extLst>
              <a:ext uri="{FF2B5EF4-FFF2-40B4-BE49-F238E27FC236}">
                <a16:creationId xmlns:a16="http://schemas.microsoft.com/office/drawing/2014/main" id="{4F166B04-C81C-43E0-840F-7B490CE5A402}"/>
              </a:ext>
            </a:extLst>
          </p:cNvPr>
          <p:cNvSpPr>
            <a:spLocks noGrp="1"/>
          </p:cNvSpPr>
          <p:nvPr>
            <p:ph type="dt" sz="half"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99395B56-C5C7-42A4-AB62-00C42DE47A26}" type="datetime1">
              <a:rPr kumimoji="0" lang="en-US" sz="900" b="0" i="0" u="none" strike="noStrike" kern="1200" cap="none" spc="0" normalizeH="0" baseline="0" noProof="0" smtClean="0">
                <a:ln>
                  <a:noFill/>
                </a:ln>
                <a:solidFill>
                  <a:srgbClr val="FFFFFF"/>
                </a:solidFill>
                <a:effectLst/>
                <a:uLnTx/>
                <a:uFillTx/>
                <a:latin typeface="Calibri" panose="020F050202020403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11/24/2023</a:t>
            </a:fld>
            <a:endParaRPr kumimoji="0" lang="en-US" sz="9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24AADA74-F597-4DCE-91DA-A11A8892D620}"/>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5F1D94D-E39D-4060-8F8E-01EBC27FED6C}" type="slidenum">
              <a:rPr kumimoji="0" lang="en-US" sz="1050" b="0" i="0" u="none" strike="noStrike" kern="1200" cap="none" spc="0" normalizeH="0" baseline="0" noProof="0" smtClean="0">
                <a:ln>
                  <a:noFill/>
                </a:ln>
                <a:solidFill>
                  <a:srgbClr val="FFFFFF"/>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58</a:t>
            </a:fld>
            <a:endParaRPr kumimoji="0" lang="en-US" sz="105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4177999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7F53D1-8811-4461-AD4B-BAEB3EFEB534}"/>
              </a:ext>
            </a:extLst>
          </p:cNvPr>
          <p:cNvSpPr>
            <a:spLocks noGrp="1"/>
          </p:cNvSpPr>
          <p:nvPr>
            <p:ph type="title"/>
          </p:nvPr>
        </p:nvSpPr>
        <p:spPr/>
        <p:txBody>
          <a:bodyPr/>
          <a:lstStyle/>
          <a:p>
            <a:r>
              <a:rPr lang="en-US" dirty="0"/>
              <a:t>Ultrasonic Sensor Arduino Code: 3 pin</a:t>
            </a:r>
          </a:p>
        </p:txBody>
      </p:sp>
      <p:sp>
        <p:nvSpPr>
          <p:cNvPr id="3" name="Content Placeholder 2">
            <a:extLst>
              <a:ext uri="{FF2B5EF4-FFF2-40B4-BE49-F238E27FC236}">
                <a16:creationId xmlns:a16="http://schemas.microsoft.com/office/drawing/2014/main" id="{7F0B395F-D93D-43F5-8D6B-42C5E20A5D0B}"/>
              </a:ext>
            </a:extLst>
          </p:cNvPr>
          <p:cNvSpPr>
            <a:spLocks noGrp="1"/>
          </p:cNvSpPr>
          <p:nvPr>
            <p:ph idx="1"/>
          </p:nvPr>
        </p:nvSpPr>
        <p:spPr>
          <a:xfrm>
            <a:off x="1097280" y="1845733"/>
            <a:ext cx="10058400" cy="4443099"/>
          </a:xfrm>
        </p:spPr>
        <p:txBody>
          <a:bodyPr numCol="2">
            <a:normAutofit/>
          </a:bodyPr>
          <a:lstStyle/>
          <a:p>
            <a:r>
              <a:rPr lang="en-US" b="1" dirty="0">
                <a:solidFill>
                  <a:schemeClr val="tx1"/>
                </a:solidFill>
              </a:rPr>
              <a:t>const int </a:t>
            </a:r>
            <a:r>
              <a:rPr lang="en-US" b="1" dirty="0" err="1">
                <a:solidFill>
                  <a:schemeClr val="tx1"/>
                </a:solidFill>
              </a:rPr>
              <a:t>sigPin</a:t>
            </a:r>
            <a:r>
              <a:rPr lang="en-US" b="1" dirty="0">
                <a:solidFill>
                  <a:schemeClr val="tx1"/>
                </a:solidFill>
              </a:rPr>
              <a:t> = 9;</a:t>
            </a:r>
          </a:p>
          <a:p>
            <a:r>
              <a:rPr lang="en-US" b="1" dirty="0">
                <a:solidFill>
                  <a:schemeClr val="tx1"/>
                </a:solidFill>
              </a:rPr>
              <a:t>long duration;</a:t>
            </a:r>
          </a:p>
          <a:p>
            <a:r>
              <a:rPr lang="en-US" b="1" dirty="0">
                <a:solidFill>
                  <a:schemeClr val="tx1"/>
                </a:solidFill>
              </a:rPr>
              <a:t>int distance;</a:t>
            </a:r>
          </a:p>
          <a:p>
            <a:r>
              <a:rPr lang="en-US" b="1" dirty="0">
                <a:solidFill>
                  <a:schemeClr val="tx1"/>
                </a:solidFill>
              </a:rPr>
              <a:t>void setup() {</a:t>
            </a:r>
          </a:p>
          <a:p>
            <a:r>
              <a:rPr lang="en-US" b="1" dirty="0" err="1">
                <a:solidFill>
                  <a:schemeClr val="tx1"/>
                </a:solidFill>
              </a:rPr>
              <a:t>Serial.begin</a:t>
            </a:r>
            <a:r>
              <a:rPr lang="en-US" b="1" dirty="0">
                <a:solidFill>
                  <a:schemeClr val="tx1"/>
                </a:solidFill>
              </a:rPr>
              <a:t>(9600); </a:t>
            </a:r>
          </a:p>
          <a:p>
            <a:r>
              <a:rPr lang="en-US" b="1" dirty="0">
                <a:solidFill>
                  <a:schemeClr val="tx1"/>
                </a:solidFill>
              </a:rPr>
              <a:t>}</a:t>
            </a:r>
          </a:p>
          <a:p>
            <a:r>
              <a:rPr lang="en-US" b="1" dirty="0">
                <a:solidFill>
                  <a:schemeClr val="tx1"/>
                </a:solidFill>
              </a:rPr>
              <a:t>void loop() {</a:t>
            </a:r>
          </a:p>
          <a:p>
            <a:r>
              <a:rPr lang="en-US" b="1" dirty="0" err="1">
                <a:solidFill>
                  <a:schemeClr val="tx1"/>
                </a:solidFill>
              </a:rPr>
              <a:t>pinMode</a:t>
            </a:r>
            <a:r>
              <a:rPr lang="en-US" b="1" dirty="0">
                <a:solidFill>
                  <a:schemeClr val="tx1"/>
                </a:solidFill>
              </a:rPr>
              <a:t>(</a:t>
            </a:r>
            <a:r>
              <a:rPr lang="en-US" b="1" dirty="0" err="1">
                <a:solidFill>
                  <a:schemeClr val="tx1"/>
                </a:solidFill>
              </a:rPr>
              <a:t>sigPin</a:t>
            </a:r>
            <a:r>
              <a:rPr lang="en-US" b="1" dirty="0">
                <a:solidFill>
                  <a:schemeClr val="tx1"/>
                </a:solidFill>
              </a:rPr>
              <a:t>, OUTPUT); </a:t>
            </a:r>
          </a:p>
          <a:p>
            <a:r>
              <a:rPr lang="en-US" b="1" dirty="0" err="1">
                <a:solidFill>
                  <a:schemeClr val="tx1"/>
                </a:solidFill>
              </a:rPr>
              <a:t>digitalWrite</a:t>
            </a:r>
            <a:r>
              <a:rPr lang="en-US" b="1" dirty="0">
                <a:solidFill>
                  <a:schemeClr val="tx1"/>
                </a:solidFill>
              </a:rPr>
              <a:t>(</a:t>
            </a:r>
            <a:r>
              <a:rPr lang="en-US" b="1" dirty="0" err="1">
                <a:solidFill>
                  <a:schemeClr val="tx1"/>
                </a:solidFill>
              </a:rPr>
              <a:t>sigPin</a:t>
            </a:r>
            <a:r>
              <a:rPr lang="en-US" b="1" dirty="0">
                <a:solidFill>
                  <a:schemeClr val="tx1"/>
                </a:solidFill>
              </a:rPr>
              <a:t>, LOW); </a:t>
            </a:r>
          </a:p>
          <a:p>
            <a:r>
              <a:rPr lang="en-US" b="1" dirty="0">
                <a:solidFill>
                  <a:schemeClr val="tx1"/>
                </a:solidFill>
              </a:rPr>
              <a:t>delay(2);</a:t>
            </a:r>
          </a:p>
          <a:p>
            <a:pPr marL="0" indent="0">
              <a:buNone/>
            </a:pPr>
            <a:r>
              <a:rPr lang="en-US" b="1" dirty="0">
                <a:solidFill>
                  <a:schemeClr val="tx1"/>
                </a:solidFill>
              </a:rPr>
              <a:t>  </a:t>
            </a:r>
            <a:r>
              <a:rPr lang="en-US" b="1" dirty="0" err="1">
                <a:solidFill>
                  <a:schemeClr val="tx1"/>
                </a:solidFill>
              </a:rPr>
              <a:t>digitalWrite</a:t>
            </a:r>
            <a:r>
              <a:rPr lang="en-US" b="1" dirty="0">
                <a:solidFill>
                  <a:schemeClr val="tx1"/>
                </a:solidFill>
              </a:rPr>
              <a:t>(</a:t>
            </a:r>
            <a:r>
              <a:rPr lang="en-US" b="1" dirty="0" err="1">
                <a:solidFill>
                  <a:schemeClr val="tx1"/>
                </a:solidFill>
              </a:rPr>
              <a:t>sigPin</a:t>
            </a:r>
            <a:r>
              <a:rPr lang="en-US" b="1" dirty="0">
                <a:solidFill>
                  <a:schemeClr val="tx1"/>
                </a:solidFill>
              </a:rPr>
              <a:t>, HIGH);</a:t>
            </a:r>
          </a:p>
          <a:p>
            <a:r>
              <a:rPr lang="en-US" b="1" dirty="0">
                <a:solidFill>
                  <a:schemeClr val="tx1"/>
                </a:solidFill>
              </a:rPr>
              <a:t>delay(10); </a:t>
            </a:r>
          </a:p>
          <a:p>
            <a:r>
              <a:rPr lang="en-US" b="1" dirty="0" err="1">
                <a:solidFill>
                  <a:schemeClr val="tx1"/>
                </a:solidFill>
              </a:rPr>
              <a:t>digitalWrite</a:t>
            </a:r>
            <a:r>
              <a:rPr lang="en-US" b="1" dirty="0">
                <a:solidFill>
                  <a:schemeClr val="tx1"/>
                </a:solidFill>
              </a:rPr>
              <a:t>(</a:t>
            </a:r>
            <a:r>
              <a:rPr lang="en-US" b="1" dirty="0" err="1">
                <a:solidFill>
                  <a:schemeClr val="tx1"/>
                </a:solidFill>
              </a:rPr>
              <a:t>sigPin</a:t>
            </a:r>
            <a:r>
              <a:rPr lang="en-US" b="1" dirty="0">
                <a:solidFill>
                  <a:schemeClr val="tx1"/>
                </a:solidFill>
              </a:rPr>
              <a:t>, LOW);</a:t>
            </a:r>
          </a:p>
          <a:p>
            <a:r>
              <a:rPr lang="en-US" b="1" dirty="0" err="1">
                <a:solidFill>
                  <a:schemeClr val="tx1"/>
                </a:solidFill>
              </a:rPr>
              <a:t>pinMode</a:t>
            </a:r>
            <a:r>
              <a:rPr lang="en-US" b="1" dirty="0">
                <a:solidFill>
                  <a:schemeClr val="tx1"/>
                </a:solidFill>
              </a:rPr>
              <a:t>(</a:t>
            </a:r>
            <a:r>
              <a:rPr lang="en-US" b="1" dirty="0" err="1">
                <a:solidFill>
                  <a:schemeClr val="tx1"/>
                </a:solidFill>
              </a:rPr>
              <a:t>sigPin</a:t>
            </a:r>
            <a:r>
              <a:rPr lang="en-US" b="1" dirty="0">
                <a:solidFill>
                  <a:schemeClr val="tx1"/>
                </a:solidFill>
              </a:rPr>
              <a:t>, INPUT); </a:t>
            </a:r>
          </a:p>
          <a:p>
            <a:r>
              <a:rPr lang="en-US" b="1" dirty="0">
                <a:solidFill>
                  <a:schemeClr val="tx1"/>
                </a:solidFill>
              </a:rPr>
              <a:t>duration = </a:t>
            </a:r>
            <a:r>
              <a:rPr lang="en-US" b="1" dirty="0" err="1">
                <a:solidFill>
                  <a:schemeClr val="tx1"/>
                </a:solidFill>
              </a:rPr>
              <a:t>pulseIn</a:t>
            </a:r>
            <a:r>
              <a:rPr lang="en-US" b="1" dirty="0">
                <a:solidFill>
                  <a:schemeClr val="tx1"/>
                </a:solidFill>
              </a:rPr>
              <a:t>(</a:t>
            </a:r>
            <a:r>
              <a:rPr lang="en-US" b="1" dirty="0" err="1">
                <a:solidFill>
                  <a:schemeClr val="tx1"/>
                </a:solidFill>
              </a:rPr>
              <a:t>echoPin</a:t>
            </a:r>
            <a:r>
              <a:rPr lang="en-US" b="1" dirty="0">
                <a:solidFill>
                  <a:schemeClr val="tx1"/>
                </a:solidFill>
              </a:rPr>
              <a:t>, HIGH); </a:t>
            </a:r>
          </a:p>
          <a:p>
            <a:r>
              <a:rPr lang="en-US" b="1" dirty="0">
                <a:solidFill>
                  <a:schemeClr val="tx1"/>
                </a:solidFill>
              </a:rPr>
              <a:t>distance= (duration*0.034)/2;</a:t>
            </a:r>
          </a:p>
          <a:p>
            <a:r>
              <a:rPr lang="en-US" b="1" dirty="0" err="1">
                <a:solidFill>
                  <a:schemeClr val="tx1"/>
                </a:solidFill>
              </a:rPr>
              <a:t>Serial.print</a:t>
            </a:r>
            <a:r>
              <a:rPr lang="en-US" b="1" dirty="0">
                <a:solidFill>
                  <a:schemeClr val="tx1"/>
                </a:solidFill>
              </a:rPr>
              <a:t>("Distance(cm): ");</a:t>
            </a:r>
          </a:p>
          <a:p>
            <a:r>
              <a:rPr lang="en-US" b="1" dirty="0" err="1">
                <a:solidFill>
                  <a:schemeClr val="tx1"/>
                </a:solidFill>
              </a:rPr>
              <a:t>Serial.println</a:t>
            </a:r>
            <a:r>
              <a:rPr lang="en-US" b="1" dirty="0">
                <a:solidFill>
                  <a:schemeClr val="tx1"/>
                </a:solidFill>
              </a:rPr>
              <a:t>(distance);</a:t>
            </a:r>
          </a:p>
          <a:p>
            <a:r>
              <a:rPr lang="en-US" b="1" dirty="0">
                <a:solidFill>
                  <a:schemeClr val="tx1"/>
                </a:solidFill>
              </a:rPr>
              <a:t>delay(1000); </a:t>
            </a:r>
          </a:p>
          <a:p>
            <a:r>
              <a:rPr lang="en-US" b="1" dirty="0">
                <a:solidFill>
                  <a:schemeClr val="tx1"/>
                </a:solidFill>
              </a:rPr>
              <a:t>}</a:t>
            </a:r>
          </a:p>
        </p:txBody>
      </p:sp>
      <p:sp>
        <p:nvSpPr>
          <p:cNvPr id="4" name="Date Placeholder 3">
            <a:extLst>
              <a:ext uri="{FF2B5EF4-FFF2-40B4-BE49-F238E27FC236}">
                <a16:creationId xmlns:a16="http://schemas.microsoft.com/office/drawing/2014/main" id="{4F166B04-C81C-43E0-840F-7B490CE5A402}"/>
              </a:ext>
            </a:extLst>
          </p:cNvPr>
          <p:cNvSpPr>
            <a:spLocks noGrp="1"/>
          </p:cNvSpPr>
          <p:nvPr>
            <p:ph type="dt" sz="half"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4EBC4B30-8BCC-43BD-A834-867A40F1E4A0}" type="datetime1">
              <a:rPr kumimoji="0" lang="en-US" sz="900" b="0" i="0" u="none" strike="noStrike" kern="1200" cap="none" spc="0" normalizeH="0" baseline="0" noProof="0" smtClean="0">
                <a:ln>
                  <a:noFill/>
                </a:ln>
                <a:solidFill>
                  <a:srgbClr val="FFFFFF"/>
                </a:solidFill>
                <a:effectLst/>
                <a:uLnTx/>
                <a:uFillTx/>
                <a:latin typeface="Calibri" panose="020F050202020403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11/24/2023</a:t>
            </a:fld>
            <a:endParaRPr kumimoji="0" lang="en-US" sz="9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24AADA74-F597-4DCE-91DA-A11A8892D620}"/>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5F1D94D-E39D-4060-8F8E-01EBC27FED6C}" type="slidenum">
              <a:rPr kumimoji="0" lang="en-US" sz="1050" b="0" i="0" u="none" strike="noStrike" kern="1200" cap="none" spc="0" normalizeH="0" baseline="0" noProof="0" smtClean="0">
                <a:ln>
                  <a:noFill/>
                </a:ln>
                <a:solidFill>
                  <a:srgbClr val="FFFFFF"/>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59</a:t>
            </a:fld>
            <a:endParaRPr kumimoji="0" lang="en-US" sz="105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352207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C7B94458-9970-4200-A45A-835FB82049B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52530" y="744081"/>
            <a:ext cx="6942738" cy="5640975"/>
          </a:xfrm>
        </p:spPr>
      </p:pic>
      <p:sp>
        <p:nvSpPr>
          <p:cNvPr id="6" name="Date Placeholder 5">
            <a:extLst>
              <a:ext uri="{FF2B5EF4-FFF2-40B4-BE49-F238E27FC236}">
                <a16:creationId xmlns:a16="http://schemas.microsoft.com/office/drawing/2014/main" id="{6D8E4738-CC2C-4AE4-A87B-06BF11C5BF6F}"/>
              </a:ext>
            </a:extLst>
          </p:cNvPr>
          <p:cNvSpPr>
            <a:spLocks noGrp="1"/>
          </p:cNvSpPr>
          <p:nvPr>
            <p:ph type="dt" sz="half" idx="10"/>
          </p:nvPr>
        </p:nvSpPr>
        <p:spPr/>
        <p:txBody>
          <a:bodyPr/>
          <a:lstStyle/>
          <a:p>
            <a:fld id="{774E542D-8D41-4223-AA1A-FFFC96C749C8}" type="datetime1">
              <a:rPr lang="en-US" smtClean="0"/>
              <a:t>11/24/2023</a:t>
            </a:fld>
            <a:endParaRPr lang="en-US"/>
          </a:p>
        </p:txBody>
      </p:sp>
      <p:sp>
        <p:nvSpPr>
          <p:cNvPr id="8" name="Slide Number Placeholder 7">
            <a:extLst>
              <a:ext uri="{FF2B5EF4-FFF2-40B4-BE49-F238E27FC236}">
                <a16:creationId xmlns:a16="http://schemas.microsoft.com/office/drawing/2014/main" id="{9A455161-0711-48EA-B7EF-2DCABCC225F0}"/>
              </a:ext>
            </a:extLst>
          </p:cNvPr>
          <p:cNvSpPr>
            <a:spLocks noGrp="1"/>
          </p:cNvSpPr>
          <p:nvPr>
            <p:ph type="sldNum" sz="quarter" idx="12"/>
          </p:nvPr>
        </p:nvSpPr>
        <p:spPr/>
        <p:txBody>
          <a:bodyPr/>
          <a:lstStyle/>
          <a:p>
            <a:fld id="{85F1D94D-E39D-4060-8F8E-01EBC27FED6C}" type="slidenum">
              <a:rPr lang="en-US" smtClean="0"/>
              <a:t>6</a:t>
            </a:fld>
            <a:endParaRPr lang="en-US"/>
          </a:p>
        </p:txBody>
      </p:sp>
      <p:sp>
        <p:nvSpPr>
          <p:cNvPr id="9" name="TextBox 8">
            <a:extLst>
              <a:ext uri="{FF2B5EF4-FFF2-40B4-BE49-F238E27FC236}">
                <a16:creationId xmlns:a16="http://schemas.microsoft.com/office/drawing/2014/main" id="{DE1F57A9-5994-4CA2-AE2F-A8C26D248246}"/>
              </a:ext>
            </a:extLst>
          </p:cNvPr>
          <p:cNvSpPr txBox="1"/>
          <p:nvPr/>
        </p:nvSpPr>
        <p:spPr>
          <a:xfrm flipH="1">
            <a:off x="4280772" y="207687"/>
            <a:ext cx="3630455" cy="461665"/>
          </a:xfrm>
          <a:prstGeom prst="rect">
            <a:avLst/>
          </a:prstGeom>
          <a:noFill/>
        </p:spPr>
        <p:txBody>
          <a:bodyPr wrap="square" rtlCol="0">
            <a:spAutoFit/>
          </a:bodyPr>
          <a:lstStyle/>
          <a:p>
            <a:r>
              <a:rPr lang="en-US" sz="2400" b="1" dirty="0"/>
              <a:t>Arduino UNO Pin Diagram</a:t>
            </a:r>
          </a:p>
        </p:txBody>
      </p:sp>
    </p:spTree>
    <p:extLst>
      <p:ext uri="{BB962C8B-B14F-4D97-AF65-F5344CB8AC3E}">
        <p14:creationId xmlns:p14="http://schemas.microsoft.com/office/powerpoint/2010/main" val="193753648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76826D-6EBD-426B-90AA-1F90C0BC1833}"/>
              </a:ext>
            </a:extLst>
          </p:cNvPr>
          <p:cNvSpPr>
            <a:spLocks noGrp="1"/>
          </p:cNvSpPr>
          <p:nvPr>
            <p:ph type="title"/>
          </p:nvPr>
        </p:nvSpPr>
        <p:spPr/>
        <p:txBody>
          <a:bodyPr/>
          <a:lstStyle/>
          <a:p>
            <a:r>
              <a:rPr lang="en-US" dirty="0"/>
              <a:t>Infrared Sensor (Active)</a:t>
            </a:r>
          </a:p>
        </p:txBody>
      </p:sp>
      <p:sp>
        <p:nvSpPr>
          <p:cNvPr id="4" name="Date Placeholder 3">
            <a:extLst>
              <a:ext uri="{FF2B5EF4-FFF2-40B4-BE49-F238E27FC236}">
                <a16:creationId xmlns:a16="http://schemas.microsoft.com/office/drawing/2014/main" id="{D953AAA7-CB1F-48EF-B3A2-D558E7E400DD}"/>
              </a:ext>
            </a:extLst>
          </p:cNvPr>
          <p:cNvSpPr>
            <a:spLocks noGrp="1"/>
          </p:cNvSpPr>
          <p:nvPr>
            <p:ph type="dt" sz="half"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D7115B4A-368F-48EA-AE15-69EABA7E162C}" type="datetime1">
              <a:rPr kumimoji="0" lang="en-US" sz="900" b="0" i="0" u="none" strike="noStrike" kern="1200" cap="none" spc="0" normalizeH="0" baseline="0" noProof="0" smtClean="0">
                <a:ln>
                  <a:noFill/>
                </a:ln>
                <a:solidFill>
                  <a:srgbClr val="FFFFFF"/>
                </a:solidFill>
                <a:effectLst/>
                <a:uLnTx/>
                <a:uFillTx/>
                <a:latin typeface="Calibri" panose="020F050202020403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11/24/2023</a:t>
            </a:fld>
            <a:endParaRPr kumimoji="0" lang="en-US" sz="9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5FD0609A-96A7-48D2-A6EC-2F1138722F5D}"/>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D22F896-40B5-4ADD-8801-0D06FADFA095}" type="slidenum">
              <a:rPr kumimoji="0" lang="en-US" sz="1050" b="0" i="0" u="none" strike="noStrike" kern="1200" cap="none" spc="0" normalizeH="0" baseline="0" noProof="0" smtClean="0">
                <a:ln>
                  <a:noFill/>
                </a:ln>
                <a:solidFill>
                  <a:srgbClr val="FFFFFF"/>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60</a:t>
            </a:fld>
            <a:endParaRPr kumimoji="0" lang="en-US" sz="105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5887368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9489D0-7A59-40F0-900A-94212665808D}"/>
              </a:ext>
            </a:extLst>
          </p:cNvPr>
          <p:cNvSpPr>
            <a:spLocks noGrp="1"/>
          </p:cNvSpPr>
          <p:nvPr>
            <p:ph type="title"/>
          </p:nvPr>
        </p:nvSpPr>
        <p:spPr/>
        <p:txBody>
          <a:bodyPr/>
          <a:lstStyle/>
          <a:p>
            <a:r>
              <a:rPr lang="en-US" dirty="0"/>
              <a:t>IR SENSOR</a:t>
            </a:r>
          </a:p>
        </p:txBody>
      </p:sp>
      <p:pic>
        <p:nvPicPr>
          <p:cNvPr id="8" name="Content Placeholder 7">
            <a:extLst>
              <a:ext uri="{FF2B5EF4-FFF2-40B4-BE49-F238E27FC236}">
                <a16:creationId xmlns:a16="http://schemas.microsoft.com/office/drawing/2014/main" id="{65DADB94-B0A3-44BC-8FDF-4A84018EBD38}"/>
              </a:ext>
            </a:extLst>
          </p:cNvPr>
          <p:cNvPicPr>
            <a:picLocks noGrp="1" noChangeAspect="1"/>
          </p:cNvPicPr>
          <p:nvPr>
            <p:ph sz="half" idx="1"/>
          </p:nvPr>
        </p:nvPicPr>
        <p:blipFill>
          <a:blip r:embed="rId2">
            <a:extLst>
              <a:ext uri="{837473B0-CC2E-450A-ABE3-18F120FF3D39}">
                <a1611:picAttrSrcUrl xmlns:a1611="http://schemas.microsoft.com/office/drawing/2016/11/main" r:id="rId3"/>
              </a:ext>
            </a:extLst>
          </a:blip>
          <a:stretch>
            <a:fillRect/>
          </a:stretch>
        </p:blipFill>
        <p:spPr>
          <a:xfrm>
            <a:off x="1554956" y="1846263"/>
            <a:ext cx="4022725" cy="4022725"/>
          </a:xfrm>
        </p:spPr>
      </p:pic>
      <p:pic>
        <p:nvPicPr>
          <p:cNvPr id="12" name="Content Placeholder 11">
            <a:extLst>
              <a:ext uri="{FF2B5EF4-FFF2-40B4-BE49-F238E27FC236}">
                <a16:creationId xmlns:a16="http://schemas.microsoft.com/office/drawing/2014/main" id="{F5E3A532-D356-47D6-90A0-8DA61F9C13A8}"/>
              </a:ext>
            </a:extLst>
          </p:cNvPr>
          <p:cNvPicPr>
            <a:picLocks noGrp="1" noChangeAspect="1"/>
          </p:cNvPicPr>
          <p:nvPr>
            <p:ph sz="half" idx="2"/>
          </p:nvPr>
        </p:nvPicPr>
        <p:blipFill>
          <a:blip r:embed="rId4">
            <a:extLst>
              <a:ext uri="{837473B0-CC2E-450A-ABE3-18F120FF3D39}">
                <a1611:picAttrSrcUrl xmlns:a1611="http://schemas.microsoft.com/office/drawing/2016/11/main" r:id="rId5"/>
              </a:ext>
            </a:extLst>
          </a:blip>
          <a:stretch>
            <a:fillRect/>
          </a:stretch>
        </p:blipFill>
        <p:spPr>
          <a:xfrm>
            <a:off x="6218238" y="2520487"/>
            <a:ext cx="4937125" cy="2674276"/>
          </a:xfrm>
        </p:spPr>
      </p:pic>
      <p:sp>
        <p:nvSpPr>
          <p:cNvPr id="4" name="Date Placeholder 3">
            <a:extLst>
              <a:ext uri="{FF2B5EF4-FFF2-40B4-BE49-F238E27FC236}">
                <a16:creationId xmlns:a16="http://schemas.microsoft.com/office/drawing/2014/main" id="{CC191A2B-7349-47FF-8911-6A7D0F3A1A4E}"/>
              </a:ext>
            </a:extLst>
          </p:cNvPr>
          <p:cNvSpPr>
            <a:spLocks noGrp="1"/>
          </p:cNvSpPr>
          <p:nvPr>
            <p:ph type="dt" sz="half"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B7029DCD-0C79-4784-8936-4C2DABEC4FB9}" type="datetime1">
              <a:rPr kumimoji="0" lang="en-US" sz="900" b="0" i="0" u="none" strike="noStrike" kern="1200" cap="none" spc="0" normalizeH="0" baseline="0" noProof="0" smtClean="0">
                <a:ln>
                  <a:noFill/>
                </a:ln>
                <a:solidFill>
                  <a:srgbClr val="FFFFFF"/>
                </a:solidFill>
                <a:effectLst/>
                <a:uLnTx/>
                <a:uFillTx/>
                <a:latin typeface="Calibri" panose="020F050202020403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11/24/2023</a:t>
            </a:fld>
            <a:endParaRPr kumimoji="0" lang="en-US" sz="9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8CD2F11D-B829-442C-B538-A96DD8DDDA23}"/>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D22F896-40B5-4ADD-8801-0D06FADFA095}" type="slidenum">
              <a:rPr kumimoji="0" lang="en-US" sz="1050" b="0" i="0" u="none" strike="noStrike" kern="1200" cap="none" spc="0" normalizeH="0" baseline="0" noProof="0" smtClean="0">
                <a:ln>
                  <a:noFill/>
                </a:ln>
                <a:solidFill>
                  <a:srgbClr val="FFFFFF"/>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61</a:t>
            </a:fld>
            <a:endParaRPr kumimoji="0" lang="en-US" sz="105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9542854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B34FD8FF-9394-44BF-8713-53FDE4CD9374}"/>
              </a:ext>
            </a:extLst>
          </p:cNvPr>
          <p:cNvSpPr>
            <a:spLocks noGrp="1"/>
          </p:cNvSpPr>
          <p:nvPr>
            <p:ph type="title"/>
          </p:nvPr>
        </p:nvSpPr>
        <p:spPr/>
        <p:txBody>
          <a:bodyPr/>
          <a:lstStyle/>
          <a:p>
            <a:r>
              <a:rPr lang="en-US" dirty="0"/>
              <a:t>IR SENSOR</a:t>
            </a:r>
          </a:p>
        </p:txBody>
      </p:sp>
      <p:sp>
        <p:nvSpPr>
          <p:cNvPr id="9" name="Content Placeholder 8">
            <a:extLst>
              <a:ext uri="{FF2B5EF4-FFF2-40B4-BE49-F238E27FC236}">
                <a16:creationId xmlns:a16="http://schemas.microsoft.com/office/drawing/2014/main" id="{AB94405B-F4E5-4963-8DC8-45D4635E13DA}"/>
              </a:ext>
            </a:extLst>
          </p:cNvPr>
          <p:cNvSpPr>
            <a:spLocks noGrp="1"/>
          </p:cNvSpPr>
          <p:nvPr>
            <p:ph idx="1"/>
          </p:nvPr>
        </p:nvSpPr>
        <p:spPr/>
        <p:txBody>
          <a:bodyPr/>
          <a:lstStyle/>
          <a:p>
            <a:pPr>
              <a:buFont typeface="Wingdings" panose="05000000000000000000" pitchFamily="2" charset="2"/>
              <a:buChar char="q"/>
            </a:pPr>
            <a:r>
              <a:rPr lang="en-US" dirty="0"/>
              <a:t>  3 pins: positive voltage(+</a:t>
            </a:r>
            <a:r>
              <a:rPr lang="en-US" dirty="0" err="1"/>
              <a:t>Vcc</a:t>
            </a:r>
            <a:r>
              <a:rPr lang="en-US" dirty="0"/>
              <a:t>), ground(GND) and output voltage(</a:t>
            </a:r>
            <a:r>
              <a:rPr lang="en-US" dirty="0" err="1"/>
              <a:t>Vout</a:t>
            </a:r>
            <a:r>
              <a:rPr lang="en-US" dirty="0"/>
              <a:t>)  </a:t>
            </a:r>
          </a:p>
          <a:p>
            <a:pPr>
              <a:buFont typeface="Wingdings" panose="05000000000000000000" pitchFamily="2" charset="2"/>
              <a:buChar char="q"/>
            </a:pPr>
            <a:r>
              <a:rPr lang="en-US" dirty="0"/>
              <a:t>  Emits light in order to sense surrounding objects</a:t>
            </a:r>
          </a:p>
          <a:p>
            <a:pPr>
              <a:buFont typeface="Wingdings" panose="05000000000000000000" pitchFamily="2" charset="2"/>
              <a:buChar char="q"/>
            </a:pPr>
            <a:r>
              <a:rPr lang="en-US" dirty="0"/>
              <a:t>  Consists of: emitter(IR source) and detector(IR detector) </a:t>
            </a:r>
          </a:p>
          <a:p>
            <a:pPr>
              <a:buFont typeface="Wingdings" panose="05000000000000000000" pitchFamily="2" charset="2"/>
              <a:buChar char="q"/>
            </a:pPr>
            <a:r>
              <a:rPr lang="en-US" dirty="0"/>
              <a:t>  Emitter: IR LED-&gt; Emits IR light</a:t>
            </a:r>
          </a:p>
          <a:p>
            <a:pPr>
              <a:buFont typeface="Wingdings" panose="05000000000000000000" pitchFamily="2" charset="2"/>
              <a:buChar char="q"/>
            </a:pPr>
            <a:r>
              <a:rPr lang="en-US" dirty="0"/>
              <a:t>  Detector: </a:t>
            </a:r>
            <a:r>
              <a:rPr lang="en-US" b="0" i="0" dirty="0">
                <a:solidFill>
                  <a:srgbClr val="333E48"/>
                </a:solidFill>
                <a:effectLst/>
                <a:latin typeface="Inter"/>
              </a:rPr>
              <a:t>IR photodiode-&gt; Sensitive to IR light of the same wavelength which is emitted by the IR LED</a:t>
            </a:r>
          </a:p>
          <a:p>
            <a:pPr>
              <a:buFont typeface="Wingdings" panose="05000000000000000000" pitchFamily="2" charset="2"/>
              <a:buChar char="q"/>
            </a:pPr>
            <a:r>
              <a:rPr lang="en-US" dirty="0">
                <a:solidFill>
                  <a:srgbClr val="333E48"/>
                </a:solidFill>
                <a:latin typeface="Inter"/>
              </a:rPr>
              <a:t>  Output determined based on intensity of reflection received by photodiode</a:t>
            </a:r>
          </a:p>
          <a:p>
            <a:pPr>
              <a:buFont typeface="Wingdings" panose="05000000000000000000" pitchFamily="2" charset="2"/>
              <a:buChar char="q"/>
            </a:pPr>
            <a:r>
              <a:rPr lang="en-US" dirty="0">
                <a:solidFill>
                  <a:srgbClr val="333E48"/>
                </a:solidFill>
                <a:latin typeface="Inter"/>
              </a:rPr>
              <a:t>  Output is binary</a:t>
            </a:r>
          </a:p>
        </p:txBody>
      </p:sp>
      <p:sp>
        <p:nvSpPr>
          <p:cNvPr id="5" name="Date Placeholder 4">
            <a:extLst>
              <a:ext uri="{FF2B5EF4-FFF2-40B4-BE49-F238E27FC236}">
                <a16:creationId xmlns:a16="http://schemas.microsoft.com/office/drawing/2014/main" id="{4BB6DF9A-C6BC-411E-8AEE-C6CCBFFB5F39}"/>
              </a:ext>
            </a:extLst>
          </p:cNvPr>
          <p:cNvSpPr>
            <a:spLocks noGrp="1"/>
          </p:cNvSpPr>
          <p:nvPr>
            <p:ph type="dt" sz="half"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347CA0AB-1147-470A-9404-ED51B5712B90}" type="datetime1">
              <a:rPr kumimoji="0" lang="en-US" sz="900" b="0" i="0" u="none" strike="noStrike" kern="1200" cap="none" spc="0" normalizeH="0" baseline="0" noProof="0" smtClean="0">
                <a:ln>
                  <a:noFill/>
                </a:ln>
                <a:solidFill>
                  <a:srgbClr val="FFFFFF"/>
                </a:solidFill>
                <a:effectLst/>
                <a:uLnTx/>
                <a:uFillTx/>
                <a:latin typeface="Calibri" panose="020F050202020403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11/24/2023</a:t>
            </a:fld>
            <a:endParaRPr kumimoji="0" lang="en-US" sz="9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7" name="Slide Number Placeholder 6">
            <a:extLst>
              <a:ext uri="{FF2B5EF4-FFF2-40B4-BE49-F238E27FC236}">
                <a16:creationId xmlns:a16="http://schemas.microsoft.com/office/drawing/2014/main" id="{FBD38081-DFDC-4663-9DF7-DB894B013428}"/>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D22F896-40B5-4ADD-8801-0D06FADFA095}" type="slidenum">
              <a:rPr kumimoji="0" lang="en-US" sz="1050" b="0" i="0" u="none" strike="noStrike" kern="1200" cap="none" spc="0" normalizeH="0" baseline="0" noProof="0" smtClean="0">
                <a:ln>
                  <a:noFill/>
                </a:ln>
                <a:solidFill>
                  <a:srgbClr val="FFFFFF"/>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62</a:t>
            </a:fld>
            <a:endParaRPr kumimoji="0" lang="en-US" sz="105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7727828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A19DF1A-73FE-4168-B6EB-EBC19A3A42F9}"/>
              </a:ext>
            </a:extLst>
          </p:cNvPr>
          <p:cNvSpPr>
            <a:spLocks noGrp="1"/>
          </p:cNvSpPr>
          <p:nvPr>
            <p:ph type="title"/>
          </p:nvPr>
        </p:nvSpPr>
        <p:spPr/>
        <p:txBody>
          <a:bodyPr/>
          <a:lstStyle/>
          <a:p>
            <a:r>
              <a:rPr lang="en-US" dirty="0"/>
              <a:t>IR SENSOR</a:t>
            </a:r>
          </a:p>
        </p:txBody>
      </p:sp>
      <p:sp>
        <p:nvSpPr>
          <p:cNvPr id="8" name="Text Placeholder 7">
            <a:extLst>
              <a:ext uri="{FF2B5EF4-FFF2-40B4-BE49-F238E27FC236}">
                <a16:creationId xmlns:a16="http://schemas.microsoft.com/office/drawing/2014/main" id="{71D3EF5A-5453-4C62-B494-92FC02D00D37}"/>
              </a:ext>
            </a:extLst>
          </p:cNvPr>
          <p:cNvSpPr>
            <a:spLocks noGrp="1"/>
          </p:cNvSpPr>
          <p:nvPr>
            <p:ph type="body" idx="1"/>
          </p:nvPr>
        </p:nvSpPr>
        <p:spPr/>
        <p:txBody>
          <a:bodyPr/>
          <a:lstStyle/>
          <a:p>
            <a:pPr algn="ctr"/>
            <a:r>
              <a:rPr lang="en-US" b="1" i="0" dirty="0">
                <a:solidFill>
                  <a:srgbClr val="333E48"/>
                </a:solidFill>
                <a:effectLst/>
                <a:latin typeface="Inter"/>
              </a:rPr>
              <a:t>IR Transmitter or IR LED</a:t>
            </a:r>
            <a:endParaRPr lang="en-US" dirty="0"/>
          </a:p>
        </p:txBody>
      </p:sp>
      <p:pic>
        <p:nvPicPr>
          <p:cNvPr id="13" name="Content Placeholder 12">
            <a:extLst>
              <a:ext uri="{FF2B5EF4-FFF2-40B4-BE49-F238E27FC236}">
                <a16:creationId xmlns:a16="http://schemas.microsoft.com/office/drawing/2014/main" id="{1C6BEC69-BFE6-44D5-BDAD-7EB82729139F}"/>
              </a:ext>
            </a:extLst>
          </p:cNvPr>
          <p:cNvPicPr>
            <a:picLocks noGrp="1" noChangeAspect="1"/>
          </p:cNvPicPr>
          <p:nvPr>
            <p:ph sz="half" idx="2"/>
          </p:nvPr>
        </p:nvPicPr>
        <p:blipFill>
          <a:blip r:embed="rId2"/>
          <a:stretch>
            <a:fillRect/>
          </a:stretch>
        </p:blipFill>
        <p:spPr>
          <a:xfrm>
            <a:off x="1877219" y="2582863"/>
            <a:ext cx="3378200" cy="3378200"/>
          </a:xfrm>
        </p:spPr>
      </p:pic>
      <p:sp>
        <p:nvSpPr>
          <p:cNvPr id="10" name="Text Placeholder 9">
            <a:extLst>
              <a:ext uri="{FF2B5EF4-FFF2-40B4-BE49-F238E27FC236}">
                <a16:creationId xmlns:a16="http://schemas.microsoft.com/office/drawing/2014/main" id="{EDAF8C90-F2BB-4AEB-983D-0B0B561BCEE9}"/>
              </a:ext>
            </a:extLst>
          </p:cNvPr>
          <p:cNvSpPr>
            <a:spLocks noGrp="1"/>
          </p:cNvSpPr>
          <p:nvPr>
            <p:ph type="body" sz="quarter" idx="3"/>
          </p:nvPr>
        </p:nvSpPr>
        <p:spPr/>
        <p:txBody>
          <a:bodyPr/>
          <a:lstStyle/>
          <a:p>
            <a:pPr algn="ctr"/>
            <a:r>
              <a:rPr lang="en-US" b="1" i="0" dirty="0">
                <a:solidFill>
                  <a:srgbClr val="333E48"/>
                </a:solidFill>
                <a:effectLst/>
                <a:latin typeface="Inter"/>
              </a:rPr>
              <a:t>IR Receiver or Photodiode</a:t>
            </a:r>
            <a:endParaRPr lang="en-US" dirty="0"/>
          </a:p>
        </p:txBody>
      </p:sp>
      <p:pic>
        <p:nvPicPr>
          <p:cNvPr id="15" name="Content Placeholder 14">
            <a:extLst>
              <a:ext uri="{FF2B5EF4-FFF2-40B4-BE49-F238E27FC236}">
                <a16:creationId xmlns:a16="http://schemas.microsoft.com/office/drawing/2014/main" id="{0F2FAF23-E1E3-43B0-A6C2-F97E1529FF5D}"/>
              </a:ext>
            </a:extLst>
          </p:cNvPr>
          <p:cNvPicPr>
            <a:picLocks noGrp="1" noChangeAspect="1"/>
          </p:cNvPicPr>
          <p:nvPr>
            <p:ph sz="quarter" idx="4"/>
          </p:nvPr>
        </p:nvPicPr>
        <p:blipFill>
          <a:blip r:embed="rId3"/>
          <a:stretch>
            <a:fillRect/>
          </a:stretch>
        </p:blipFill>
        <p:spPr>
          <a:xfrm>
            <a:off x="6997700" y="2582863"/>
            <a:ext cx="3378200" cy="3378200"/>
          </a:xfrm>
        </p:spPr>
      </p:pic>
      <p:sp>
        <p:nvSpPr>
          <p:cNvPr id="4" name="Date Placeholder 3">
            <a:extLst>
              <a:ext uri="{FF2B5EF4-FFF2-40B4-BE49-F238E27FC236}">
                <a16:creationId xmlns:a16="http://schemas.microsoft.com/office/drawing/2014/main" id="{A8CF8526-3816-4C91-BC51-133498415A8B}"/>
              </a:ext>
            </a:extLst>
          </p:cNvPr>
          <p:cNvSpPr>
            <a:spLocks noGrp="1"/>
          </p:cNvSpPr>
          <p:nvPr>
            <p:ph type="dt" sz="half"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02E8B053-D6AF-4812-ABC4-DE0039CFC437}" type="datetime1">
              <a:rPr kumimoji="0" lang="en-US" sz="900" b="0" i="0" u="none" strike="noStrike" kern="1200" cap="none" spc="0" normalizeH="0" baseline="0" noProof="0" smtClean="0">
                <a:ln>
                  <a:noFill/>
                </a:ln>
                <a:solidFill>
                  <a:srgbClr val="FFFFFF"/>
                </a:solidFill>
                <a:effectLst/>
                <a:uLnTx/>
                <a:uFillTx/>
                <a:latin typeface="Calibri" panose="020F050202020403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11/24/2023</a:t>
            </a:fld>
            <a:endParaRPr kumimoji="0" lang="en-US" sz="9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2148A5FF-2097-46BA-9549-181E883A6E58}"/>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D22F896-40B5-4ADD-8801-0D06FADFA095}" type="slidenum">
              <a:rPr kumimoji="0" lang="en-US" sz="1050" b="0" i="0" u="none" strike="noStrike" kern="1200" cap="none" spc="0" normalizeH="0" baseline="0" noProof="0" smtClean="0">
                <a:ln>
                  <a:noFill/>
                </a:ln>
                <a:solidFill>
                  <a:srgbClr val="FFFFFF"/>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63</a:t>
            </a:fld>
            <a:endParaRPr kumimoji="0" lang="en-US" sz="105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14395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27989809-D0BD-BF35-E2AC-562DC017AB6D}"/>
              </a:ext>
            </a:extLst>
          </p:cNvPr>
          <p:cNvSpPr>
            <a:spLocks noGrp="1"/>
          </p:cNvSpPr>
          <p:nvPr>
            <p:ph type="title"/>
          </p:nvPr>
        </p:nvSpPr>
        <p:spPr/>
        <p:txBody>
          <a:bodyPr/>
          <a:lstStyle/>
          <a:p>
            <a:r>
              <a:rPr lang="en-US" dirty="0"/>
              <a:t>Proteus Connection</a:t>
            </a:r>
          </a:p>
        </p:txBody>
      </p:sp>
      <p:pic>
        <p:nvPicPr>
          <p:cNvPr id="12" name="Content Placeholder 11">
            <a:extLst>
              <a:ext uri="{FF2B5EF4-FFF2-40B4-BE49-F238E27FC236}">
                <a16:creationId xmlns:a16="http://schemas.microsoft.com/office/drawing/2014/main" id="{8B351A64-9F79-2506-B60A-927B0083E4C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91946" y="1962805"/>
            <a:ext cx="8093421" cy="4022725"/>
          </a:xfrm>
        </p:spPr>
      </p:pic>
      <p:sp>
        <p:nvSpPr>
          <p:cNvPr id="7" name="Date Placeholder 6">
            <a:extLst>
              <a:ext uri="{FF2B5EF4-FFF2-40B4-BE49-F238E27FC236}">
                <a16:creationId xmlns:a16="http://schemas.microsoft.com/office/drawing/2014/main" id="{556A8462-9DE8-E808-DA9F-FA06001EC568}"/>
              </a:ext>
            </a:extLst>
          </p:cNvPr>
          <p:cNvSpPr>
            <a:spLocks noGrp="1"/>
          </p:cNvSpPr>
          <p:nvPr>
            <p:ph type="dt" sz="half"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A3108889-CCFE-48A4-9ED9-07B6F2CEFE44}" type="datetime1">
              <a:rPr kumimoji="0" lang="en-US" sz="900" b="0" i="0" u="none" strike="noStrike" kern="1200" cap="none" spc="0" normalizeH="0" baseline="0" noProof="0" smtClean="0">
                <a:ln>
                  <a:noFill/>
                </a:ln>
                <a:solidFill>
                  <a:srgbClr val="FFFFFF"/>
                </a:solidFill>
                <a:effectLst/>
                <a:uLnTx/>
                <a:uFillTx/>
                <a:latin typeface="Calibri" panose="020F050202020403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11/24/2023</a:t>
            </a:fld>
            <a:endParaRPr kumimoji="0" lang="en-US" sz="9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8" name="Slide Number Placeholder 7">
            <a:extLst>
              <a:ext uri="{FF2B5EF4-FFF2-40B4-BE49-F238E27FC236}">
                <a16:creationId xmlns:a16="http://schemas.microsoft.com/office/drawing/2014/main" id="{1C2FE9B2-8EB6-E1A6-1ECC-C805133183D0}"/>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5F1D94D-E39D-4060-8F8E-01EBC27FED6C}" type="slidenum">
              <a:rPr kumimoji="0" lang="en-US" sz="1050" b="0" i="0" u="none" strike="noStrike" kern="1200" cap="none" spc="0" normalizeH="0" baseline="0" noProof="0" smtClean="0">
                <a:ln>
                  <a:noFill/>
                </a:ln>
                <a:solidFill>
                  <a:srgbClr val="FFFFFF"/>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64</a:t>
            </a:fld>
            <a:endParaRPr kumimoji="0" lang="en-US" sz="105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14" name="Picture 13">
            <a:extLst>
              <a:ext uri="{FF2B5EF4-FFF2-40B4-BE49-F238E27FC236}">
                <a16:creationId xmlns:a16="http://schemas.microsoft.com/office/drawing/2014/main" id="{9D0B4352-5C43-8AE7-AD33-63252464F874}"/>
              </a:ext>
            </a:extLst>
          </p:cNvPr>
          <p:cNvPicPr>
            <a:picLocks noChangeAspect="1"/>
          </p:cNvPicPr>
          <p:nvPr/>
        </p:nvPicPr>
        <p:blipFill>
          <a:blip r:embed="rId3"/>
          <a:stretch>
            <a:fillRect/>
          </a:stretch>
        </p:blipFill>
        <p:spPr>
          <a:xfrm>
            <a:off x="10572347" y="3267611"/>
            <a:ext cx="1280271" cy="883997"/>
          </a:xfrm>
          <a:prstGeom prst="rect">
            <a:avLst/>
          </a:prstGeom>
        </p:spPr>
      </p:pic>
      <p:sp>
        <p:nvSpPr>
          <p:cNvPr id="15" name="TextBox 14">
            <a:extLst>
              <a:ext uri="{FF2B5EF4-FFF2-40B4-BE49-F238E27FC236}">
                <a16:creationId xmlns:a16="http://schemas.microsoft.com/office/drawing/2014/main" id="{25D37EF6-E3AE-3963-2F48-4D4FE6E625E7}"/>
              </a:ext>
            </a:extLst>
          </p:cNvPr>
          <p:cNvSpPr txBox="1"/>
          <p:nvPr/>
        </p:nvSpPr>
        <p:spPr>
          <a:xfrm>
            <a:off x="9900458" y="2779059"/>
            <a:ext cx="2235997"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rPr>
              <a:t>Components Needed:</a:t>
            </a:r>
          </a:p>
        </p:txBody>
      </p:sp>
    </p:spTree>
    <p:extLst>
      <p:ext uri="{BB962C8B-B14F-4D97-AF65-F5344CB8AC3E}">
        <p14:creationId xmlns:p14="http://schemas.microsoft.com/office/powerpoint/2010/main" val="413717943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A864BE-C368-2A18-137C-01F5AA0CCBEB}"/>
              </a:ext>
            </a:extLst>
          </p:cNvPr>
          <p:cNvSpPr>
            <a:spLocks noGrp="1"/>
          </p:cNvSpPr>
          <p:nvPr>
            <p:ph type="title"/>
          </p:nvPr>
        </p:nvSpPr>
        <p:spPr/>
        <p:txBody>
          <a:bodyPr/>
          <a:lstStyle/>
          <a:p>
            <a:r>
              <a:rPr lang="en-US" dirty="0"/>
              <a:t>Code</a:t>
            </a:r>
          </a:p>
        </p:txBody>
      </p:sp>
      <p:sp>
        <p:nvSpPr>
          <p:cNvPr id="3" name="Content Placeholder 2">
            <a:extLst>
              <a:ext uri="{FF2B5EF4-FFF2-40B4-BE49-F238E27FC236}">
                <a16:creationId xmlns:a16="http://schemas.microsoft.com/office/drawing/2014/main" id="{6EC11BDA-FCF4-3375-8E83-2D317C390DF7}"/>
              </a:ext>
            </a:extLst>
          </p:cNvPr>
          <p:cNvSpPr>
            <a:spLocks noGrp="1"/>
          </p:cNvSpPr>
          <p:nvPr>
            <p:ph idx="1"/>
          </p:nvPr>
        </p:nvSpPr>
        <p:spPr/>
        <p:txBody>
          <a:bodyPr numCol="3">
            <a:normAutofit fontScale="92500" lnSpcReduction="20000"/>
          </a:bodyPr>
          <a:lstStyle/>
          <a:p>
            <a:r>
              <a:rPr lang="en-US" dirty="0"/>
              <a:t>int </a:t>
            </a:r>
            <a:r>
              <a:rPr lang="en-US" dirty="0" err="1"/>
              <a:t>IRSensor</a:t>
            </a:r>
            <a:r>
              <a:rPr lang="en-US" dirty="0"/>
              <a:t> = 2; // connect </a:t>
            </a:r>
            <a:r>
              <a:rPr lang="en-US" dirty="0" err="1"/>
              <a:t>ir</a:t>
            </a:r>
            <a:r>
              <a:rPr lang="en-US" dirty="0"/>
              <a:t> sensor to </a:t>
            </a:r>
            <a:r>
              <a:rPr lang="en-US" dirty="0" err="1"/>
              <a:t>arduino</a:t>
            </a:r>
            <a:r>
              <a:rPr lang="en-US" dirty="0"/>
              <a:t> pin 2</a:t>
            </a:r>
          </a:p>
          <a:p>
            <a:r>
              <a:rPr lang="en-US" dirty="0"/>
              <a:t>int LED = 13; // connect Led to </a:t>
            </a:r>
            <a:r>
              <a:rPr lang="en-US" dirty="0" err="1"/>
              <a:t>arduino</a:t>
            </a:r>
            <a:r>
              <a:rPr lang="en-US" dirty="0"/>
              <a:t> pin 13</a:t>
            </a:r>
          </a:p>
          <a:p>
            <a:r>
              <a:rPr lang="en-US" dirty="0"/>
              <a:t>void setup()</a:t>
            </a:r>
          </a:p>
          <a:p>
            <a:r>
              <a:rPr lang="en-US" dirty="0"/>
              <a:t>{</a:t>
            </a:r>
          </a:p>
          <a:p>
            <a:r>
              <a:rPr lang="en-US" dirty="0"/>
              <a:t>  </a:t>
            </a:r>
            <a:r>
              <a:rPr lang="en-US" dirty="0" err="1"/>
              <a:t>Serial.begin</a:t>
            </a:r>
            <a:r>
              <a:rPr lang="en-US" dirty="0"/>
              <a:t>(9600);</a:t>
            </a:r>
          </a:p>
          <a:p>
            <a:r>
              <a:rPr lang="en-US" dirty="0"/>
              <a:t>  </a:t>
            </a:r>
            <a:r>
              <a:rPr lang="en-US" dirty="0" err="1"/>
              <a:t>pinMode</a:t>
            </a:r>
            <a:r>
              <a:rPr lang="en-US" dirty="0"/>
              <a:t> (</a:t>
            </a:r>
            <a:r>
              <a:rPr lang="en-US" dirty="0" err="1"/>
              <a:t>IRSensor</a:t>
            </a:r>
            <a:r>
              <a:rPr lang="en-US" dirty="0"/>
              <a:t>, INPUT); // sensor pin INPUT</a:t>
            </a:r>
          </a:p>
          <a:p>
            <a:r>
              <a:rPr lang="en-US" dirty="0"/>
              <a:t>  </a:t>
            </a:r>
            <a:r>
              <a:rPr lang="en-US" dirty="0" err="1"/>
              <a:t>pinMode</a:t>
            </a:r>
            <a:r>
              <a:rPr lang="en-US" dirty="0"/>
              <a:t> (LED, OUTPUT); // Led pin OUTPUT</a:t>
            </a:r>
          </a:p>
          <a:p>
            <a:r>
              <a:rPr lang="en-US" dirty="0"/>
              <a:t>}</a:t>
            </a:r>
          </a:p>
          <a:p>
            <a:endParaRPr lang="en-US" dirty="0"/>
          </a:p>
          <a:p>
            <a:r>
              <a:rPr lang="en-US" dirty="0"/>
              <a:t>void loop()</a:t>
            </a:r>
          </a:p>
          <a:p>
            <a:r>
              <a:rPr lang="en-US" dirty="0"/>
              <a:t>{</a:t>
            </a:r>
          </a:p>
          <a:p>
            <a:r>
              <a:rPr lang="en-US" dirty="0"/>
              <a:t>  int </a:t>
            </a:r>
            <a:r>
              <a:rPr lang="en-US" dirty="0" err="1"/>
              <a:t>sensor_status</a:t>
            </a:r>
            <a:r>
              <a:rPr lang="en-US" dirty="0"/>
              <a:t> = </a:t>
            </a:r>
            <a:r>
              <a:rPr lang="en-US" dirty="0" err="1"/>
              <a:t>digitalRead</a:t>
            </a:r>
            <a:r>
              <a:rPr lang="en-US" dirty="0"/>
              <a:t> (</a:t>
            </a:r>
            <a:r>
              <a:rPr lang="en-US" dirty="0" err="1"/>
              <a:t>IRSensor</a:t>
            </a:r>
            <a:r>
              <a:rPr lang="en-US" dirty="0"/>
              <a:t>);</a:t>
            </a:r>
          </a:p>
          <a:p>
            <a:endParaRPr lang="en-US" dirty="0"/>
          </a:p>
          <a:p>
            <a:r>
              <a:rPr lang="en-US" dirty="0"/>
              <a:t>  //OUTPUT HIGH=NO OBSTACLE</a:t>
            </a:r>
          </a:p>
          <a:p>
            <a:r>
              <a:rPr lang="en-US" dirty="0"/>
              <a:t>  if (</a:t>
            </a:r>
            <a:r>
              <a:rPr lang="en-US" dirty="0" err="1"/>
              <a:t>sensor_status</a:t>
            </a:r>
            <a:r>
              <a:rPr lang="en-US" dirty="0"/>
              <a:t> == 1) {</a:t>
            </a:r>
          </a:p>
          <a:p>
            <a:r>
              <a:rPr lang="en-US" dirty="0"/>
              <a:t>    </a:t>
            </a:r>
            <a:r>
              <a:rPr lang="en-US" dirty="0" err="1"/>
              <a:t>digitalWrite</a:t>
            </a:r>
            <a:r>
              <a:rPr lang="en-US" dirty="0"/>
              <a:t>(LED, LOW); // LED OFF</a:t>
            </a:r>
          </a:p>
          <a:p>
            <a:r>
              <a:rPr lang="en-US" dirty="0"/>
              <a:t>    </a:t>
            </a:r>
            <a:r>
              <a:rPr lang="en-US" dirty="0" err="1"/>
              <a:t>Serial.println</a:t>
            </a:r>
            <a:r>
              <a:rPr lang="en-US" dirty="0"/>
              <a:t>("No Obstacle Detected");</a:t>
            </a:r>
          </a:p>
          <a:p>
            <a:r>
              <a:rPr lang="en-US" dirty="0"/>
              <a:t>    delay(1000);</a:t>
            </a:r>
          </a:p>
          <a:p>
            <a:r>
              <a:rPr lang="en-US" dirty="0"/>
              <a:t>  }</a:t>
            </a:r>
          </a:p>
          <a:p>
            <a:r>
              <a:rPr lang="en-US" dirty="0"/>
              <a:t>  else</a:t>
            </a:r>
          </a:p>
          <a:p>
            <a:r>
              <a:rPr lang="en-US" dirty="0"/>
              <a:t>  {</a:t>
            </a:r>
          </a:p>
          <a:p>
            <a:r>
              <a:rPr lang="en-US" dirty="0"/>
              <a:t>    </a:t>
            </a:r>
            <a:r>
              <a:rPr lang="en-US" dirty="0" err="1"/>
              <a:t>digitalWrite</a:t>
            </a:r>
            <a:r>
              <a:rPr lang="en-US" dirty="0"/>
              <a:t>(LED, HIGH); // LED ON</a:t>
            </a:r>
          </a:p>
          <a:p>
            <a:r>
              <a:rPr lang="en-US" dirty="0"/>
              <a:t>    </a:t>
            </a:r>
            <a:r>
              <a:rPr lang="en-US" dirty="0" err="1"/>
              <a:t>Serial.println</a:t>
            </a:r>
            <a:r>
              <a:rPr lang="en-US" dirty="0"/>
              <a:t>("Obstacle Detected");</a:t>
            </a:r>
          </a:p>
          <a:p>
            <a:r>
              <a:rPr lang="en-US" dirty="0"/>
              <a:t>    delay(1000);</a:t>
            </a:r>
          </a:p>
          <a:p>
            <a:r>
              <a:rPr lang="en-US" dirty="0"/>
              <a:t>  }</a:t>
            </a:r>
          </a:p>
          <a:p>
            <a:r>
              <a:rPr lang="en-US" dirty="0"/>
              <a:t>}</a:t>
            </a:r>
          </a:p>
        </p:txBody>
      </p:sp>
      <p:sp>
        <p:nvSpPr>
          <p:cNvPr id="4" name="Date Placeholder 3">
            <a:extLst>
              <a:ext uri="{FF2B5EF4-FFF2-40B4-BE49-F238E27FC236}">
                <a16:creationId xmlns:a16="http://schemas.microsoft.com/office/drawing/2014/main" id="{EC14F8FC-B78B-0266-7517-7EAC769F1D46}"/>
              </a:ext>
            </a:extLst>
          </p:cNvPr>
          <p:cNvSpPr>
            <a:spLocks noGrp="1"/>
          </p:cNvSpPr>
          <p:nvPr>
            <p:ph type="dt" sz="half"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962FC1E0-3EBF-466D-A23C-FDCDC7EDB9EA}" type="datetime1">
              <a:rPr kumimoji="0" lang="en-US" sz="900" b="0" i="0" u="none" strike="noStrike" kern="1200" cap="none" spc="0" normalizeH="0" baseline="0" noProof="0" smtClean="0">
                <a:ln>
                  <a:noFill/>
                </a:ln>
                <a:solidFill>
                  <a:srgbClr val="FFFFFF"/>
                </a:solidFill>
                <a:effectLst/>
                <a:uLnTx/>
                <a:uFillTx/>
                <a:latin typeface="Calibri" panose="020F050202020403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11/24/2023</a:t>
            </a:fld>
            <a:endParaRPr kumimoji="0" lang="en-US" sz="9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5" name="Slide Number Placeholder 4">
            <a:extLst>
              <a:ext uri="{FF2B5EF4-FFF2-40B4-BE49-F238E27FC236}">
                <a16:creationId xmlns:a16="http://schemas.microsoft.com/office/drawing/2014/main" id="{F1A34B38-A8A8-4642-63B3-0E3228C85F8D}"/>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5F1D94D-E39D-4060-8F8E-01EBC27FED6C}" type="slidenum">
              <a:rPr kumimoji="0" lang="en-US" sz="1050" b="0" i="0" u="none" strike="noStrike" kern="1200" cap="none" spc="0" normalizeH="0" baseline="0" noProof="0" smtClean="0">
                <a:ln>
                  <a:noFill/>
                </a:ln>
                <a:solidFill>
                  <a:srgbClr val="FFFFFF"/>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65</a:t>
            </a:fld>
            <a:endParaRPr kumimoji="0" lang="en-US" sz="105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7800121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BC9CE8-C054-4127-804F-E945971112EB}"/>
              </a:ext>
            </a:extLst>
          </p:cNvPr>
          <p:cNvSpPr>
            <a:spLocks noGrp="1"/>
          </p:cNvSpPr>
          <p:nvPr>
            <p:ph type="title"/>
          </p:nvPr>
        </p:nvSpPr>
        <p:spPr/>
        <p:txBody>
          <a:bodyPr/>
          <a:lstStyle/>
          <a:p>
            <a:r>
              <a:rPr lang="en-US" dirty="0"/>
              <a:t>Infrared Sensor (Passive)</a:t>
            </a:r>
          </a:p>
        </p:txBody>
      </p:sp>
      <p:sp>
        <p:nvSpPr>
          <p:cNvPr id="4" name="Date Placeholder 3">
            <a:extLst>
              <a:ext uri="{FF2B5EF4-FFF2-40B4-BE49-F238E27FC236}">
                <a16:creationId xmlns:a16="http://schemas.microsoft.com/office/drawing/2014/main" id="{88EA42D3-B975-4EC2-A050-5668CD45039E}"/>
              </a:ext>
            </a:extLst>
          </p:cNvPr>
          <p:cNvSpPr>
            <a:spLocks noGrp="1"/>
          </p:cNvSpPr>
          <p:nvPr>
            <p:ph type="dt" sz="half"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21FC5AE5-E28D-4C3C-AA38-4603DAC636FC}" type="datetime1">
              <a:rPr kumimoji="0" lang="en-US" sz="900" b="0" i="0" u="none" strike="noStrike" kern="1200" cap="none" spc="0" normalizeH="0" baseline="0" noProof="0" smtClean="0">
                <a:ln>
                  <a:noFill/>
                </a:ln>
                <a:solidFill>
                  <a:srgbClr val="FFFFFF"/>
                </a:solidFill>
                <a:effectLst/>
                <a:uLnTx/>
                <a:uFillTx/>
                <a:latin typeface="Calibri" panose="020F050202020403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11/24/2023</a:t>
            </a:fld>
            <a:endParaRPr kumimoji="0" lang="en-US" sz="9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13D4099A-5141-4B45-8464-8378A3AADCF5}"/>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D22F896-40B5-4ADD-8801-0D06FADFA095}" type="slidenum">
              <a:rPr kumimoji="0" lang="en-US" sz="1050" b="0" i="0" u="none" strike="noStrike" kern="1200" cap="none" spc="0" normalizeH="0" baseline="0" noProof="0" smtClean="0">
                <a:ln>
                  <a:noFill/>
                </a:ln>
                <a:solidFill>
                  <a:srgbClr val="FFFFFF"/>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66</a:t>
            </a:fld>
            <a:endParaRPr kumimoji="0" lang="en-US" sz="105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9253010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E4439A2-EB86-4DEB-A00D-AAD8F48B86B8}"/>
              </a:ext>
            </a:extLst>
          </p:cNvPr>
          <p:cNvSpPr>
            <a:spLocks noGrp="1"/>
          </p:cNvSpPr>
          <p:nvPr>
            <p:ph type="title"/>
          </p:nvPr>
        </p:nvSpPr>
        <p:spPr/>
        <p:txBody>
          <a:bodyPr/>
          <a:lstStyle/>
          <a:p>
            <a:r>
              <a:rPr lang="en-US" dirty="0"/>
              <a:t>PIR SENSOR</a:t>
            </a:r>
          </a:p>
        </p:txBody>
      </p:sp>
      <p:pic>
        <p:nvPicPr>
          <p:cNvPr id="10" name="Content Placeholder 9">
            <a:extLst>
              <a:ext uri="{FF2B5EF4-FFF2-40B4-BE49-F238E27FC236}">
                <a16:creationId xmlns:a16="http://schemas.microsoft.com/office/drawing/2014/main" id="{ACA4EB57-4348-448F-9AA8-F93D16AC9774}"/>
              </a:ext>
            </a:extLst>
          </p:cNvPr>
          <p:cNvPicPr>
            <a:picLocks noGrp="1" noChangeAspect="1"/>
          </p:cNvPicPr>
          <p:nvPr>
            <p:ph sz="half" idx="1"/>
          </p:nvPr>
        </p:nvPicPr>
        <p:blipFill>
          <a:blip r:embed="rId2">
            <a:extLst>
              <a:ext uri="{837473B0-CC2E-450A-ABE3-18F120FF3D39}">
                <a1611:picAttrSrcUrl xmlns:a1611="http://schemas.microsoft.com/office/drawing/2016/11/main" r:id="rId3"/>
              </a:ext>
            </a:extLst>
          </a:blip>
          <a:stretch>
            <a:fillRect/>
          </a:stretch>
        </p:blipFill>
        <p:spPr>
          <a:xfrm>
            <a:off x="1138266" y="1845735"/>
            <a:ext cx="4022725" cy="4022725"/>
          </a:xfrm>
        </p:spPr>
      </p:pic>
      <p:pic>
        <p:nvPicPr>
          <p:cNvPr id="16" name="Content Placeholder 15">
            <a:extLst>
              <a:ext uri="{FF2B5EF4-FFF2-40B4-BE49-F238E27FC236}">
                <a16:creationId xmlns:a16="http://schemas.microsoft.com/office/drawing/2014/main" id="{E1D1E109-31A1-4CA2-AAE4-EAFD9B1EB3F5}"/>
              </a:ext>
            </a:extLst>
          </p:cNvPr>
          <p:cNvPicPr>
            <a:picLocks noGrp="1" noChangeAspect="1"/>
          </p:cNvPicPr>
          <p:nvPr>
            <p:ph sz="half" idx="2"/>
          </p:nvPr>
        </p:nvPicPr>
        <p:blipFill>
          <a:blip r:embed="rId4"/>
          <a:stretch>
            <a:fillRect/>
          </a:stretch>
        </p:blipFill>
        <p:spPr>
          <a:xfrm>
            <a:off x="6218238" y="1966624"/>
            <a:ext cx="4937125" cy="3782002"/>
          </a:xfrm>
          <a:prstGeom prst="rect">
            <a:avLst/>
          </a:prstGeom>
        </p:spPr>
      </p:pic>
      <p:sp>
        <p:nvSpPr>
          <p:cNvPr id="4" name="Date Placeholder 3">
            <a:extLst>
              <a:ext uri="{FF2B5EF4-FFF2-40B4-BE49-F238E27FC236}">
                <a16:creationId xmlns:a16="http://schemas.microsoft.com/office/drawing/2014/main" id="{42C9BD60-6BAB-4B88-997F-9293ED042153}"/>
              </a:ext>
            </a:extLst>
          </p:cNvPr>
          <p:cNvSpPr>
            <a:spLocks noGrp="1"/>
          </p:cNvSpPr>
          <p:nvPr>
            <p:ph type="dt" sz="half"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497AC324-57FF-4C69-AEEC-B0D3E472FCD2}" type="datetime1">
              <a:rPr kumimoji="0" lang="en-US" sz="900" b="0" i="0" u="none" strike="noStrike" kern="1200" cap="none" spc="0" normalizeH="0" baseline="0" noProof="0" smtClean="0">
                <a:ln>
                  <a:noFill/>
                </a:ln>
                <a:solidFill>
                  <a:srgbClr val="FFFFFF"/>
                </a:solidFill>
                <a:effectLst/>
                <a:uLnTx/>
                <a:uFillTx/>
                <a:latin typeface="Calibri" panose="020F050202020403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11/24/2023</a:t>
            </a:fld>
            <a:endParaRPr kumimoji="0" lang="en-US" sz="9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DDE72076-F32C-4D76-9AA7-80F92FC20D39}"/>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D22F896-40B5-4ADD-8801-0D06FADFA095}" type="slidenum">
              <a:rPr kumimoji="0" lang="en-US" sz="1050" b="0" i="0" u="none" strike="noStrike" kern="1200" cap="none" spc="0" normalizeH="0" baseline="0" noProof="0" smtClean="0">
                <a:ln>
                  <a:noFill/>
                </a:ln>
                <a:solidFill>
                  <a:srgbClr val="FFFFFF"/>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67</a:t>
            </a:fld>
            <a:endParaRPr kumimoji="0" lang="en-US" sz="105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6304737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E726F1-7DBC-D87A-454C-BD3DD128FBF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0A11F08-D352-8BD4-1423-8BE90F3AD349}"/>
              </a:ext>
            </a:extLst>
          </p:cNvPr>
          <p:cNvSpPr>
            <a:spLocks noGrp="1"/>
          </p:cNvSpPr>
          <p:nvPr>
            <p:ph sz="half" idx="1"/>
          </p:nvPr>
        </p:nvSpPr>
        <p:spPr/>
        <p:txBody>
          <a:bodyPr/>
          <a:lstStyle/>
          <a:p>
            <a:endParaRPr lang="en-US"/>
          </a:p>
        </p:txBody>
      </p:sp>
      <p:sp>
        <p:nvSpPr>
          <p:cNvPr id="4" name="Content Placeholder 3">
            <a:extLst>
              <a:ext uri="{FF2B5EF4-FFF2-40B4-BE49-F238E27FC236}">
                <a16:creationId xmlns:a16="http://schemas.microsoft.com/office/drawing/2014/main" id="{7E5071C6-E3B6-92FB-EF2F-DE992106DD79}"/>
              </a:ext>
            </a:extLst>
          </p:cNvPr>
          <p:cNvSpPr>
            <a:spLocks noGrp="1"/>
          </p:cNvSpPr>
          <p:nvPr>
            <p:ph sz="half" idx="2"/>
          </p:nvPr>
        </p:nvSpPr>
        <p:spPr/>
        <p:txBody>
          <a:bodyPr/>
          <a:lstStyle/>
          <a:p>
            <a:endParaRPr lang="en-US"/>
          </a:p>
        </p:txBody>
      </p:sp>
      <p:sp>
        <p:nvSpPr>
          <p:cNvPr id="5" name="Date Placeholder 4">
            <a:extLst>
              <a:ext uri="{FF2B5EF4-FFF2-40B4-BE49-F238E27FC236}">
                <a16:creationId xmlns:a16="http://schemas.microsoft.com/office/drawing/2014/main" id="{F90795B8-59F8-4002-ABFA-5DA62DA5E8E0}"/>
              </a:ext>
            </a:extLst>
          </p:cNvPr>
          <p:cNvSpPr>
            <a:spLocks noGrp="1"/>
          </p:cNvSpPr>
          <p:nvPr>
            <p:ph type="dt" sz="half" idx="10"/>
          </p:nvPr>
        </p:nvSpPr>
        <p:spPr/>
        <p:txBody>
          <a:bodyPr/>
          <a:lstStyle/>
          <a:p>
            <a:fld id="{8B867D01-3164-423A-B23F-BC7346C99FD7}" type="datetime1">
              <a:rPr lang="en-US" smtClean="0"/>
              <a:t>11/24/2023</a:t>
            </a:fld>
            <a:endParaRPr lang="en-US"/>
          </a:p>
        </p:txBody>
      </p:sp>
      <p:sp>
        <p:nvSpPr>
          <p:cNvPr id="6" name="Slide Number Placeholder 5">
            <a:extLst>
              <a:ext uri="{FF2B5EF4-FFF2-40B4-BE49-F238E27FC236}">
                <a16:creationId xmlns:a16="http://schemas.microsoft.com/office/drawing/2014/main" id="{8A50241B-5A3E-5CB3-1BC2-95CF9E44B9B4}"/>
              </a:ext>
            </a:extLst>
          </p:cNvPr>
          <p:cNvSpPr>
            <a:spLocks noGrp="1"/>
          </p:cNvSpPr>
          <p:nvPr>
            <p:ph type="sldNum" sz="quarter" idx="12"/>
          </p:nvPr>
        </p:nvSpPr>
        <p:spPr/>
        <p:txBody>
          <a:bodyPr/>
          <a:lstStyle/>
          <a:p>
            <a:fld id="{85F1D94D-E39D-4060-8F8E-01EBC27FED6C}" type="slidenum">
              <a:rPr lang="en-US" smtClean="0"/>
              <a:t>68</a:t>
            </a:fld>
            <a:endParaRPr lang="en-US"/>
          </a:p>
        </p:txBody>
      </p:sp>
      <p:pic>
        <p:nvPicPr>
          <p:cNvPr id="8" name="Picture 7">
            <a:extLst>
              <a:ext uri="{FF2B5EF4-FFF2-40B4-BE49-F238E27FC236}">
                <a16:creationId xmlns:a16="http://schemas.microsoft.com/office/drawing/2014/main" id="{FC267732-9B0E-256B-7880-A3A2FCE9E4FF}"/>
              </a:ext>
            </a:extLst>
          </p:cNvPr>
          <p:cNvPicPr>
            <a:picLocks noChangeAspect="1"/>
          </p:cNvPicPr>
          <p:nvPr/>
        </p:nvPicPr>
        <p:blipFill>
          <a:blip r:embed="rId2"/>
          <a:stretch>
            <a:fillRect/>
          </a:stretch>
        </p:blipFill>
        <p:spPr>
          <a:xfrm>
            <a:off x="342534" y="286602"/>
            <a:ext cx="10656643" cy="5077773"/>
          </a:xfrm>
          <a:prstGeom prst="rect">
            <a:avLst/>
          </a:prstGeom>
        </p:spPr>
      </p:pic>
      <p:pic>
        <p:nvPicPr>
          <p:cNvPr id="10" name="Picture 9">
            <a:extLst>
              <a:ext uri="{FF2B5EF4-FFF2-40B4-BE49-F238E27FC236}">
                <a16:creationId xmlns:a16="http://schemas.microsoft.com/office/drawing/2014/main" id="{B2E09EA7-D6C0-DB05-FF25-8627E2D013B0}"/>
              </a:ext>
            </a:extLst>
          </p:cNvPr>
          <p:cNvPicPr>
            <a:picLocks noChangeAspect="1"/>
          </p:cNvPicPr>
          <p:nvPr/>
        </p:nvPicPr>
        <p:blipFill>
          <a:blip r:embed="rId3"/>
          <a:stretch>
            <a:fillRect/>
          </a:stretch>
        </p:blipFill>
        <p:spPr>
          <a:xfrm>
            <a:off x="87238" y="3167793"/>
            <a:ext cx="2839616" cy="1450757"/>
          </a:xfrm>
          <a:prstGeom prst="rect">
            <a:avLst/>
          </a:prstGeom>
        </p:spPr>
      </p:pic>
      <p:pic>
        <p:nvPicPr>
          <p:cNvPr id="12" name="Picture 11">
            <a:extLst>
              <a:ext uri="{FF2B5EF4-FFF2-40B4-BE49-F238E27FC236}">
                <a16:creationId xmlns:a16="http://schemas.microsoft.com/office/drawing/2014/main" id="{A7CC26E6-DD5C-D3EF-C941-2CF22E44B082}"/>
              </a:ext>
            </a:extLst>
          </p:cNvPr>
          <p:cNvPicPr>
            <a:picLocks noChangeAspect="1"/>
          </p:cNvPicPr>
          <p:nvPr/>
        </p:nvPicPr>
        <p:blipFill>
          <a:blip r:embed="rId4"/>
          <a:stretch>
            <a:fillRect/>
          </a:stretch>
        </p:blipFill>
        <p:spPr>
          <a:xfrm>
            <a:off x="342534" y="5160481"/>
            <a:ext cx="3344512" cy="1153614"/>
          </a:xfrm>
          <a:prstGeom prst="rect">
            <a:avLst/>
          </a:prstGeom>
        </p:spPr>
      </p:pic>
    </p:spTree>
    <p:extLst>
      <p:ext uri="{BB962C8B-B14F-4D97-AF65-F5344CB8AC3E}">
        <p14:creationId xmlns:p14="http://schemas.microsoft.com/office/powerpoint/2010/main" val="1386864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6D834919-9770-4350-8FA8-8864BF374171}"/>
              </a:ext>
            </a:extLst>
          </p:cNvPr>
          <p:cNvSpPr>
            <a:spLocks noGrp="1"/>
          </p:cNvSpPr>
          <p:nvPr>
            <p:ph type="title"/>
          </p:nvPr>
        </p:nvSpPr>
        <p:spPr/>
        <p:txBody>
          <a:bodyPr/>
          <a:lstStyle/>
          <a:p>
            <a:r>
              <a:rPr lang="en-US" dirty="0"/>
              <a:t>PIR SENSOR</a:t>
            </a:r>
          </a:p>
        </p:txBody>
      </p:sp>
      <p:sp>
        <p:nvSpPr>
          <p:cNvPr id="9" name="Content Placeholder 8">
            <a:extLst>
              <a:ext uri="{FF2B5EF4-FFF2-40B4-BE49-F238E27FC236}">
                <a16:creationId xmlns:a16="http://schemas.microsoft.com/office/drawing/2014/main" id="{E27210CA-E672-487D-932D-5D7CBDC6132F}"/>
              </a:ext>
            </a:extLst>
          </p:cNvPr>
          <p:cNvSpPr>
            <a:spLocks noGrp="1"/>
          </p:cNvSpPr>
          <p:nvPr>
            <p:ph idx="1"/>
          </p:nvPr>
        </p:nvSpPr>
        <p:spPr/>
        <p:txBody>
          <a:bodyPr/>
          <a:lstStyle/>
          <a:p>
            <a:pPr>
              <a:buFont typeface="Wingdings" panose="05000000000000000000" pitchFamily="2" charset="2"/>
              <a:buChar char="q"/>
            </a:pPr>
            <a:r>
              <a:rPr lang="en-US" dirty="0"/>
              <a:t>  3 pins: positive voltage(+</a:t>
            </a:r>
            <a:r>
              <a:rPr lang="en-US" dirty="0" err="1"/>
              <a:t>Vcc</a:t>
            </a:r>
            <a:r>
              <a:rPr lang="en-US" dirty="0"/>
              <a:t>), ground(GND) and output signal (</a:t>
            </a:r>
            <a:r>
              <a:rPr lang="en-US" dirty="0" err="1"/>
              <a:t>Vout</a:t>
            </a:r>
            <a:r>
              <a:rPr lang="en-US" dirty="0"/>
              <a:t>) </a:t>
            </a:r>
          </a:p>
          <a:p>
            <a:pPr>
              <a:buFont typeface="Wingdings" panose="05000000000000000000" pitchFamily="2" charset="2"/>
              <a:buChar char="q"/>
            </a:pPr>
            <a:r>
              <a:rPr lang="en-US" dirty="0"/>
              <a:t>  Can detect thermal radiation of objects in the infrared range</a:t>
            </a:r>
          </a:p>
          <a:p>
            <a:pPr>
              <a:buFont typeface="Wingdings" panose="05000000000000000000" pitchFamily="2" charset="2"/>
              <a:buChar char="q"/>
            </a:pPr>
            <a:r>
              <a:rPr lang="en-US" dirty="0"/>
              <a:t>  Consists of: 1 pair of pyroelectric sensors, to detect heat energy in the surrounding environment</a:t>
            </a:r>
          </a:p>
          <a:p>
            <a:pPr>
              <a:buFont typeface="Wingdings" panose="05000000000000000000" pitchFamily="2" charset="2"/>
              <a:buChar char="q"/>
            </a:pPr>
            <a:r>
              <a:rPr lang="en-US" dirty="0"/>
              <a:t>  Sensors housed within a series of lenses</a:t>
            </a:r>
          </a:p>
          <a:p>
            <a:pPr>
              <a:buFont typeface="Wingdings" panose="05000000000000000000" pitchFamily="2" charset="2"/>
              <a:buChar char="q"/>
            </a:pPr>
            <a:r>
              <a:rPr lang="en-US" dirty="0"/>
              <a:t>  Purpose of lens: widening the device’s sensing area</a:t>
            </a:r>
          </a:p>
          <a:p>
            <a:pPr>
              <a:buFont typeface="Wingdings" panose="05000000000000000000" pitchFamily="2" charset="2"/>
              <a:buChar char="q"/>
            </a:pPr>
            <a:r>
              <a:rPr lang="en-US" dirty="0"/>
              <a:t>  </a:t>
            </a:r>
            <a:r>
              <a:rPr lang="en-US" dirty="0">
                <a:solidFill>
                  <a:srgbClr val="333E48"/>
                </a:solidFill>
                <a:latin typeface="Inter"/>
              </a:rPr>
              <a:t>Output is binary</a:t>
            </a:r>
            <a:endParaRPr lang="en-US" dirty="0"/>
          </a:p>
        </p:txBody>
      </p:sp>
      <p:sp>
        <p:nvSpPr>
          <p:cNvPr id="5" name="Date Placeholder 4">
            <a:extLst>
              <a:ext uri="{FF2B5EF4-FFF2-40B4-BE49-F238E27FC236}">
                <a16:creationId xmlns:a16="http://schemas.microsoft.com/office/drawing/2014/main" id="{B1EC5E80-40CB-42B5-902D-CF6D35091A6D}"/>
              </a:ext>
            </a:extLst>
          </p:cNvPr>
          <p:cNvSpPr>
            <a:spLocks noGrp="1"/>
          </p:cNvSpPr>
          <p:nvPr>
            <p:ph type="dt" sz="half"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1524C124-22E7-47E8-B819-015EE1BC573E}" type="datetime1">
              <a:rPr kumimoji="0" lang="en-US" sz="900" b="0" i="0" u="none" strike="noStrike" kern="1200" cap="none" spc="0" normalizeH="0" baseline="0" noProof="0" smtClean="0">
                <a:ln>
                  <a:noFill/>
                </a:ln>
                <a:solidFill>
                  <a:srgbClr val="FFFFFF"/>
                </a:solidFill>
                <a:effectLst/>
                <a:uLnTx/>
                <a:uFillTx/>
                <a:latin typeface="Calibri" panose="020F050202020403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11/24/2023</a:t>
            </a:fld>
            <a:endParaRPr kumimoji="0" lang="en-US" sz="9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7" name="Slide Number Placeholder 6">
            <a:extLst>
              <a:ext uri="{FF2B5EF4-FFF2-40B4-BE49-F238E27FC236}">
                <a16:creationId xmlns:a16="http://schemas.microsoft.com/office/drawing/2014/main" id="{6AC4CB70-F9A9-4747-AC96-C0ED53666607}"/>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D22F896-40B5-4ADD-8801-0D06FADFA095}" type="slidenum">
              <a:rPr kumimoji="0" lang="en-US" sz="1050" b="0" i="0" u="none" strike="noStrike" kern="1200" cap="none" spc="0" normalizeH="0" baseline="0" noProof="0" smtClean="0">
                <a:ln>
                  <a:noFill/>
                </a:ln>
                <a:solidFill>
                  <a:srgbClr val="FFFFFF"/>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69</a:t>
            </a:fld>
            <a:endParaRPr kumimoji="0" lang="en-US" sz="105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pic>
        <p:nvPicPr>
          <p:cNvPr id="3" name="Picture 2">
            <a:extLst>
              <a:ext uri="{FF2B5EF4-FFF2-40B4-BE49-F238E27FC236}">
                <a16:creationId xmlns:a16="http://schemas.microsoft.com/office/drawing/2014/main" id="{B1EC767C-96C1-92BB-D4C5-152F3E200084}"/>
              </a:ext>
            </a:extLst>
          </p:cNvPr>
          <p:cNvPicPr>
            <a:picLocks noChangeAspect="1"/>
          </p:cNvPicPr>
          <p:nvPr/>
        </p:nvPicPr>
        <p:blipFill>
          <a:blip r:embed="rId2"/>
          <a:stretch>
            <a:fillRect/>
          </a:stretch>
        </p:blipFill>
        <p:spPr>
          <a:xfrm>
            <a:off x="1097280" y="5070459"/>
            <a:ext cx="9877425" cy="781050"/>
          </a:xfrm>
          <a:prstGeom prst="rect">
            <a:avLst/>
          </a:prstGeom>
        </p:spPr>
      </p:pic>
    </p:spTree>
    <p:extLst>
      <p:ext uri="{BB962C8B-B14F-4D97-AF65-F5344CB8AC3E}">
        <p14:creationId xmlns:p14="http://schemas.microsoft.com/office/powerpoint/2010/main" val="6974753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A870A0FD-9BB7-4645-A08B-4712DBE652E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52973" y="702868"/>
            <a:ext cx="10486053" cy="5633554"/>
          </a:xfrm>
          <a:prstGeom prst="rect">
            <a:avLst/>
          </a:prstGeom>
        </p:spPr>
      </p:pic>
      <p:sp>
        <p:nvSpPr>
          <p:cNvPr id="8" name="Date Placeholder 7">
            <a:extLst>
              <a:ext uri="{FF2B5EF4-FFF2-40B4-BE49-F238E27FC236}">
                <a16:creationId xmlns:a16="http://schemas.microsoft.com/office/drawing/2014/main" id="{F2594977-E902-41B8-8623-DE5B6314AADA}"/>
              </a:ext>
            </a:extLst>
          </p:cNvPr>
          <p:cNvSpPr>
            <a:spLocks noGrp="1"/>
          </p:cNvSpPr>
          <p:nvPr>
            <p:ph type="dt" sz="half" idx="10"/>
          </p:nvPr>
        </p:nvSpPr>
        <p:spPr/>
        <p:txBody>
          <a:bodyPr/>
          <a:lstStyle/>
          <a:p>
            <a:fld id="{D088C4B1-AB02-45E1-9CD7-A1808D21F272}" type="datetime1">
              <a:rPr lang="en-US" smtClean="0"/>
              <a:t>11/24/2023</a:t>
            </a:fld>
            <a:endParaRPr lang="en-US"/>
          </a:p>
        </p:txBody>
      </p:sp>
      <p:sp>
        <p:nvSpPr>
          <p:cNvPr id="10" name="Slide Number Placeholder 9">
            <a:extLst>
              <a:ext uri="{FF2B5EF4-FFF2-40B4-BE49-F238E27FC236}">
                <a16:creationId xmlns:a16="http://schemas.microsoft.com/office/drawing/2014/main" id="{AC0F8948-B3CB-426A-924E-93DD925ADCB4}"/>
              </a:ext>
            </a:extLst>
          </p:cNvPr>
          <p:cNvSpPr>
            <a:spLocks noGrp="1"/>
          </p:cNvSpPr>
          <p:nvPr>
            <p:ph type="sldNum" sz="quarter" idx="12"/>
          </p:nvPr>
        </p:nvSpPr>
        <p:spPr/>
        <p:txBody>
          <a:bodyPr/>
          <a:lstStyle/>
          <a:p>
            <a:fld id="{85F1D94D-E39D-4060-8F8E-01EBC27FED6C}" type="slidenum">
              <a:rPr lang="en-US" smtClean="0"/>
              <a:t>7</a:t>
            </a:fld>
            <a:endParaRPr lang="en-US"/>
          </a:p>
        </p:txBody>
      </p:sp>
      <p:sp>
        <p:nvSpPr>
          <p:cNvPr id="11" name="TextBox 10">
            <a:extLst>
              <a:ext uri="{FF2B5EF4-FFF2-40B4-BE49-F238E27FC236}">
                <a16:creationId xmlns:a16="http://schemas.microsoft.com/office/drawing/2014/main" id="{BCB46391-7BAE-4FCE-84E6-CCF534789589}"/>
              </a:ext>
            </a:extLst>
          </p:cNvPr>
          <p:cNvSpPr txBox="1"/>
          <p:nvPr/>
        </p:nvSpPr>
        <p:spPr>
          <a:xfrm flipH="1">
            <a:off x="4201461" y="179521"/>
            <a:ext cx="3789076" cy="461665"/>
          </a:xfrm>
          <a:prstGeom prst="rect">
            <a:avLst/>
          </a:prstGeom>
          <a:noFill/>
        </p:spPr>
        <p:txBody>
          <a:bodyPr wrap="square" rtlCol="0">
            <a:spAutoFit/>
          </a:bodyPr>
          <a:lstStyle/>
          <a:p>
            <a:r>
              <a:rPr lang="en-US" sz="2400" b="1" dirty="0"/>
              <a:t>Arduino MEGA Pin Diagram</a:t>
            </a:r>
          </a:p>
        </p:txBody>
      </p:sp>
    </p:spTree>
    <p:extLst>
      <p:ext uri="{BB962C8B-B14F-4D97-AF65-F5344CB8AC3E}">
        <p14:creationId xmlns:p14="http://schemas.microsoft.com/office/powerpoint/2010/main" val="57338008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897F31E2-1799-41C6-B910-EA501B9CFEDD}"/>
              </a:ext>
            </a:extLst>
          </p:cNvPr>
          <p:cNvSpPr>
            <a:spLocks noGrp="1"/>
          </p:cNvSpPr>
          <p:nvPr>
            <p:ph type="title"/>
          </p:nvPr>
        </p:nvSpPr>
        <p:spPr/>
        <p:txBody>
          <a:bodyPr/>
          <a:lstStyle/>
          <a:p>
            <a:r>
              <a:rPr lang="en-US" dirty="0"/>
              <a:t>IR vs. PIR: COMPARISON</a:t>
            </a:r>
          </a:p>
        </p:txBody>
      </p:sp>
      <p:sp>
        <p:nvSpPr>
          <p:cNvPr id="9" name="Text Placeholder 8">
            <a:extLst>
              <a:ext uri="{FF2B5EF4-FFF2-40B4-BE49-F238E27FC236}">
                <a16:creationId xmlns:a16="http://schemas.microsoft.com/office/drawing/2014/main" id="{9753DF4F-76EF-459F-921C-B6BC918899D3}"/>
              </a:ext>
            </a:extLst>
          </p:cNvPr>
          <p:cNvSpPr>
            <a:spLocks noGrp="1"/>
          </p:cNvSpPr>
          <p:nvPr>
            <p:ph type="body" idx="1"/>
          </p:nvPr>
        </p:nvSpPr>
        <p:spPr>
          <a:ln>
            <a:solidFill>
              <a:schemeClr val="tx1"/>
            </a:solidFill>
          </a:ln>
        </p:spPr>
        <p:txBody>
          <a:bodyPr/>
          <a:lstStyle/>
          <a:p>
            <a:pPr algn="ctr"/>
            <a:r>
              <a:rPr lang="en-US" dirty="0"/>
              <a:t>IR SENSOR</a:t>
            </a:r>
          </a:p>
        </p:txBody>
      </p:sp>
      <p:sp>
        <p:nvSpPr>
          <p:cNvPr id="10" name="Content Placeholder 9">
            <a:extLst>
              <a:ext uri="{FF2B5EF4-FFF2-40B4-BE49-F238E27FC236}">
                <a16:creationId xmlns:a16="http://schemas.microsoft.com/office/drawing/2014/main" id="{B05E293D-290D-4B54-8F56-31E04AF107EB}"/>
              </a:ext>
            </a:extLst>
          </p:cNvPr>
          <p:cNvSpPr>
            <a:spLocks noGrp="1"/>
          </p:cNvSpPr>
          <p:nvPr>
            <p:ph sz="half" idx="2"/>
          </p:nvPr>
        </p:nvSpPr>
        <p:spPr>
          <a:ln>
            <a:solidFill>
              <a:schemeClr val="tx1"/>
            </a:solidFill>
          </a:ln>
        </p:spPr>
        <p:txBody>
          <a:bodyPr/>
          <a:lstStyle/>
          <a:p>
            <a:pPr>
              <a:buFont typeface="Wingdings" panose="05000000000000000000" pitchFamily="2" charset="2"/>
              <a:buChar char="§"/>
            </a:pPr>
            <a:r>
              <a:rPr lang="en-US" dirty="0"/>
              <a:t>  Contains active emitter</a:t>
            </a:r>
          </a:p>
          <a:p>
            <a:pPr>
              <a:buFont typeface="Wingdings" panose="05000000000000000000" pitchFamily="2" charset="2"/>
              <a:buChar char="§"/>
            </a:pPr>
            <a:r>
              <a:rPr lang="en-US" dirty="0"/>
              <a:t>  Capable of detecting exact position of objects</a:t>
            </a:r>
          </a:p>
          <a:p>
            <a:pPr>
              <a:buFont typeface="Wingdings" panose="05000000000000000000" pitchFamily="2" charset="2"/>
              <a:buChar char="§"/>
            </a:pPr>
            <a:r>
              <a:rPr lang="en-US" dirty="0"/>
              <a:t>  Used in: garage door systems, industrial settings </a:t>
            </a:r>
          </a:p>
        </p:txBody>
      </p:sp>
      <p:sp>
        <p:nvSpPr>
          <p:cNvPr id="11" name="Text Placeholder 10">
            <a:extLst>
              <a:ext uri="{FF2B5EF4-FFF2-40B4-BE49-F238E27FC236}">
                <a16:creationId xmlns:a16="http://schemas.microsoft.com/office/drawing/2014/main" id="{F56128C4-3378-4264-8E04-F78F7E916202}"/>
              </a:ext>
            </a:extLst>
          </p:cNvPr>
          <p:cNvSpPr>
            <a:spLocks noGrp="1"/>
          </p:cNvSpPr>
          <p:nvPr>
            <p:ph type="body" sz="quarter" idx="3"/>
          </p:nvPr>
        </p:nvSpPr>
        <p:spPr>
          <a:ln>
            <a:solidFill>
              <a:schemeClr val="tx1"/>
            </a:solidFill>
          </a:ln>
        </p:spPr>
        <p:txBody>
          <a:bodyPr/>
          <a:lstStyle/>
          <a:p>
            <a:pPr algn="ctr"/>
            <a:r>
              <a:rPr lang="en-US" dirty="0"/>
              <a:t>PIR SENSOR</a:t>
            </a:r>
          </a:p>
        </p:txBody>
      </p:sp>
      <p:sp>
        <p:nvSpPr>
          <p:cNvPr id="12" name="Content Placeholder 11">
            <a:extLst>
              <a:ext uri="{FF2B5EF4-FFF2-40B4-BE49-F238E27FC236}">
                <a16:creationId xmlns:a16="http://schemas.microsoft.com/office/drawing/2014/main" id="{0A735176-6A4F-4FFC-9F38-C03BDBCF61F7}"/>
              </a:ext>
            </a:extLst>
          </p:cNvPr>
          <p:cNvSpPr>
            <a:spLocks noGrp="1"/>
          </p:cNvSpPr>
          <p:nvPr>
            <p:ph sz="quarter" idx="4"/>
          </p:nvPr>
        </p:nvSpPr>
        <p:spPr>
          <a:ln>
            <a:solidFill>
              <a:schemeClr val="tx1"/>
            </a:solidFill>
          </a:ln>
        </p:spPr>
        <p:txBody>
          <a:bodyPr/>
          <a:lstStyle/>
          <a:p>
            <a:pPr>
              <a:buFont typeface="Wingdings" panose="05000000000000000000" pitchFamily="2" charset="2"/>
              <a:buChar char="§"/>
            </a:pPr>
            <a:r>
              <a:rPr lang="en-US" dirty="0"/>
              <a:t>  No active emitter</a:t>
            </a:r>
          </a:p>
          <a:p>
            <a:pPr>
              <a:buFont typeface="Wingdings" panose="05000000000000000000" pitchFamily="2" charset="2"/>
              <a:buChar char="§"/>
            </a:pPr>
            <a:r>
              <a:rPr lang="en-US" dirty="0"/>
              <a:t>  Capable of detecting motion</a:t>
            </a:r>
          </a:p>
          <a:p>
            <a:pPr>
              <a:buFont typeface="Wingdings" panose="05000000000000000000" pitchFamily="2" charset="2"/>
              <a:buChar char="§"/>
            </a:pPr>
            <a:r>
              <a:rPr lang="en-US" dirty="0"/>
              <a:t>  Used in: security alarms and automatic lighting setups</a:t>
            </a:r>
          </a:p>
        </p:txBody>
      </p:sp>
      <p:sp>
        <p:nvSpPr>
          <p:cNvPr id="5" name="Date Placeholder 4">
            <a:extLst>
              <a:ext uri="{FF2B5EF4-FFF2-40B4-BE49-F238E27FC236}">
                <a16:creationId xmlns:a16="http://schemas.microsoft.com/office/drawing/2014/main" id="{AB56D755-E38C-4EDB-BF6C-BEF82F4254B0}"/>
              </a:ext>
            </a:extLst>
          </p:cNvPr>
          <p:cNvSpPr>
            <a:spLocks noGrp="1"/>
          </p:cNvSpPr>
          <p:nvPr>
            <p:ph type="dt" sz="half"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7E10A8E4-F9C2-490E-A942-503813311471}" type="datetime1">
              <a:rPr kumimoji="0" lang="en-US" sz="900" b="0" i="0" u="none" strike="noStrike" kern="1200" cap="none" spc="0" normalizeH="0" baseline="0" noProof="0" smtClean="0">
                <a:ln>
                  <a:noFill/>
                </a:ln>
                <a:solidFill>
                  <a:srgbClr val="FFFFFF"/>
                </a:solidFill>
                <a:effectLst/>
                <a:uLnTx/>
                <a:uFillTx/>
                <a:latin typeface="Calibri" panose="020F050202020403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11/24/2023</a:t>
            </a:fld>
            <a:endParaRPr kumimoji="0" lang="en-US" sz="9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7" name="Slide Number Placeholder 6">
            <a:extLst>
              <a:ext uri="{FF2B5EF4-FFF2-40B4-BE49-F238E27FC236}">
                <a16:creationId xmlns:a16="http://schemas.microsoft.com/office/drawing/2014/main" id="{C79EDF6E-8E5A-4EEE-8E18-C078B507B664}"/>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D22F896-40B5-4ADD-8801-0D06FADFA095}" type="slidenum">
              <a:rPr kumimoji="0" lang="en-US" sz="1050" b="0" i="0" u="none" strike="noStrike" kern="1200" cap="none" spc="0" normalizeH="0" baseline="0" noProof="0" smtClean="0">
                <a:ln>
                  <a:noFill/>
                </a:ln>
                <a:solidFill>
                  <a:srgbClr val="FFFFFF"/>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70</a:t>
            </a:fld>
            <a:endParaRPr kumimoji="0" lang="en-US" sz="105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959325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27989809-D0BD-BF35-E2AC-562DC017AB6D}"/>
              </a:ext>
            </a:extLst>
          </p:cNvPr>
          <p:cNvSpPr>
            <a:spLocks noGrp="1"/>
          </p:cNvSpPr>
          <p:nvPr>
            <p:ph type="title"/>
          </p:nvPr>
        </p:nvSpPr>
        <p:spPr/>
        <p:txBody>
          <a:bodyPr/>
          <a:lstStyle/>
          <a:p>
            <a:r>
              <a:rPr lang="en-US" dirty="0"/>
              <a:t>Proteus Connection</a:t>
            </a:r>
          </a:p>
        </p:txBody>
      </p:sp>
      <p:pic>
        <p:nvPicPr>
          <p:cNvPr id="12" name="Content Placeholder 11">
            <a:extLst>
              <a:ext uri="{FF2B5EF4-FFF2-40B4-BE49-F238E27FC236}">
                <a16:creationId xmlns:a16="http://schemas.microsoft.com/office/drawing/2014/main" id="{8B351A64-9F79-2506-B60A-927B0083E4C0}"/>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1765097" y="1962805"/>
            <a:ext cx="6947118" cy="4022725"/>
          </a:xfrm>
        </p:spPr>
      </p:pic>
      <p:sp>
        <p:nvSpPr>
          <p:cNvPr id="7" name="Date Placeholder 6">
            <a:extLst>
              <a:ext uri="{FF2B5EF4-FFF2-40B4-BE49-F238E27FC236}">
                <a16:creationId xmlns:a16="http://schemas.microsoft.com/office/drawing/2014/main" id="{556A8462-9DE8-E808-DA9F-FA06001EC568}"/>
              </a:ext>
            </a:extLst>
          </p:cNvPr>
          <p:cNvSpPr>
            <a:spLocks noGrp="1"/>
          </p:cNvSpPr>
          <p:nvPr>
            <p:ph type="dt" sz="half"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A3108889-CCFE-48A4-9ED9-07B6F2CEFE44}" type="datetime1">
              <a:rPr kumimoji="0" lang="en-US" sz="900" b="0" i="0" u="none" strike="noStrike" kern="1200" cap="none" spc="0" normalizeH="0" baseline="0" noProof="0" smtClean="0">
                <a:ln>
                  <a:noFill/>
                </a:ln>
                <a:solidFill>
                  <a:srgbClr val="FFFFFF"/>
                </a:solidFill>
                <a:effectLst/>
                <a:uLnTx/>
                <a:uFillTx/>
                <a:latin typeface="Calibri" panose="020F050202020403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11/24/2023</a:t>
            </a:fld>
            <a:endParaRPr kumimoji="0" lang="en-US" sz="9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8" name="Slide Number Placeholder 7">
            <a:extLst>
              <a:ext uri="{FF2B5EF4-FFF2-40B4-BE49-F238E27FC236}">
                <a16:creationId xmlns:a16="http://schemas.microsoft.com/office/drawing/2014/main" id="{1C2FE9B2-8EB6-E1A6-1ECC-C805133183D0}"/>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5F1D94D-E39D-4060-8F8E-01EBC27FED6C}" type="slidenum">
              <a:rPr kumimoji="0" lang="en-US" sz="1050" b="0" i="0" u="none" strike="noStrike" kern="1200" cap="none" spc="0" normalizeH="0" baseline="0" noProof="0" smtClean="0">
                <a:ln>
                  <a:noFill/>
                </a:ln>
                <a:solidFill>
                  <a:srgbClr val="FFFFFF"/>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71</a:t>
            </a:fld>
            <a:endParaRPr kumimoji="0" lang="en-US" sz="105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5" name="TextBox 14">
            <a:extLst>
              <a:ext uri="{FF2B5EF4-FFF2-40B4-BE49-F238E27FC236}">
                <a16:creationId xmlns:a16="http://schemas.microsoft.com/office/drawing/2014/main" id="{25D37EF6-E3AE-3963-2F48-4D4FE6E625E7}"/>
              </a:ext>
            </a:extLst>
          </p:cNvPr>
          <p:cNvSpPr txBox="1"/>
          <p:nvPr/>
        </p:nvSpPr>
        <p:spPr>
          <a:xfrm>
            <a:off x="9900458" y="2779059"/>
            <a:ext cx="2235997"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rPr>
              <a:t>Components Needed:</a:t>
            </a:r>
          </a:p>
        </p:txBody>
      </p:sp>
      <p:pic>
        <p:nvPicPr>
          <p:cNvPr id="3" name="Picture 2">
            <a:extLst>
              <a:ext uri="{FF2B5EF4-FFF2-40B4-BE49-F238E27FC236}">
                <a16:creationId xmlns:a16="http://schemas.microsoft.com/office/drawing/2014/main" id="{0BF29931-1941-77BA-BBC7-013FDBD4DAC3}"/>
              </a:ext>
            </a:extLst>
          </p:cNvPr>
          <p:cNvPicPr>
            <a:picLocks noChangeAspect="1"/>
          </p:cNvPicPr>
          <p:nvPr/>
        </p:nvPicPr>
        <p:blipFill>
          <a:blip r:embed="rId3"/>
          <a:stretch>
            <a:fillRect/>
          </a:stretch>
        </p:blipFill>
        <p:spPr>
          <a:xfrm>
            <a:off x="10595209" y="3320956"/>
            <a:ext cx="1234547" cy="777307"/>
          </a:xfrm>
          <a:prstGeom prst="rect">
            <a:avLst/>
          </a:prstGeom>
        </p:spPr>
      </p:pic>
    </p:spTree>
    <p:extLst>
      <p:ext uri="{BB962C8B-B14F-4D97-AF65-F5344CB8AC3E}">
        <p14:creationId xmlns:p14="http://schemas.microsoft.com/office/powerpoint/2010/main" val="379020083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A864BE-C368-2A18-137C-01F5AA0CCBEB}"/>
              </a:ext>
            </a:extLst>
          </p:cNvPr>
          <p:cNvSpPr>
            <a:spLocks noGrp="1"/>
          </p:cNvSpPr>
          <p:nvPr>
            <p:ph type="title"/>
          </p:nvPr>
        </p:nvSpPr>
        <p:spPr/>
        <p:txBody>
          <a:bodyPr/>
          <a:lstStyle/>
          <a:p>
            <a:r>
              <a:rPr lang="en-US" dirty="0"/>
              <a:t>Code</a:t>
            </a:r>
          </a:p>
        </p:txBody>
      </p:sp>
      <p:sp>
        <p:nvSpPr>
          <p:cNvPr id="3" name="Content Placeholder 2">
            <a:extLst>
              <a:ext uri="{FF2B5EF4-FFF2-40B4-BE49-F238E27FC236}">
                <a16:creationId xmlns:a16="http://schemas.microsoft.com/office/drawing/2014/main" id="{6EC11BDA-FCF4-3375-8E83-2D317C390DF7}"/>
              </a:ext>
            </a:extLst>
          </p:cNvPr>
          <p:cNvSpPr>
            <a:spLocks noGrp="1"/>
          </p:cNvSpPr>
          <p:nvPr>
            <p:ph idx="1"/>
          </p:nvPr>
        </p:nvSpPr>
        <p:spPr/>
        <p:txBody>
          <a:bodyPr numCol="3">
            <a:normAutofit lnSpcReduction="10000"/>
          </a:bodyPr>
          <a:lstStyle/>
          <a:p>
            <a:r>
              <a:rPr lang="en-US" dirty="0"/>
              <a:t>int </a:t>
            </a:r>
            <a:r>
              <a:rPr lang="en-US" dirty="0" err="1"/>
              <a:t>ledPin</a:t>
            </a:r>
            <a:r>
              <a:rPr lang="en-US" dirty="0"/>
              <a:t> = 13;                // LED </a:t>
            </a:r>
          </a:p>
          <a:p>
            <a:r>
              <a:rPr lang="en-US" dirty="0"/>
              <a:t>int </a:t>
            </a:r>
            <a:r>
              <a:rPr lang="en-US" dirty="0" err="1"/>
              <a:t>pirPin</a:t>
            </a:r>
            <a:r>
              <a:rPr lang="en-US" dirty="0"/>
              <a:t> = 2;                 // PIR Out pin </a:t>
            </a:r>
          </a:p>
          <a:p>
            <a:r>
              <a:rPr lang="en-US" dirty="0"/>
              <a:t>int </a:t>
            </a:r>
            <a:r>
              <a:rPr lang="en-US" dirty="0" err="1"/>
              <a:t>pirStat</a:t>
            </a:r>
            <a:r>
              <a:rPr lang="en-US" dirty="0"/>
              <a:t> = 0;                   // PIR status</a:t>
            </a:r>
          </a:p>
          <a:p>
            <a:r>
              <a:rPr lang="en-US" dirty="0"/>
              <a:t> </a:t>
            </a:r>
          </a:p>
          <a:p>
            <a:r>
              <a:rPr lang="en-US" dirty="0"/>
              <a:t>void setup() {</a:t>
            </a:r>
          </a:p>
          <a:p>
            <a:r>
              <a:rPr lang="en-US" dirty="0"/>
              <a:t>  </a:t>
            </a:r>
            <a:r>
              <a:rPr lang="en-US" dirty="0" err="1"/>
              <a:t>pinMode</a:t>
            </a:r>
            <a:r>
              <a:rPr lang="en-US" dirty="0"/>
              <a:t>(</a:t>
            </a:r>
            <a:r>
              <a:rPr lang="en-US" dirty="0" err="1"/>
              <a:t>ledPin</a:t>
            </a:r>
            <a:r>
              <a:rPr lang="en-US" dirty="0"/>
              <a:t>, OUTPUT);     </a:t>
            </a:r>
          </a:p>
          <a:p>
            <a:r>
              <a:rPr lang="en-US" dirty="0"/>
              <a:t>  </a:t>
            </a:r>
            <a:r>
              <a:rPr lang="en-US" dirty="0" err="1"/>
              <a:t>pinMode</a:t>
            </a:r>
            <a:r>
              <a:rPr lang="en-US" dirty="0"/>
              <a:t>(</a:t>
            </a:r>
            <a:r>
              <a:rPr lang="en-US" dirty="0" err="1"/>
              <a:t>pirPin</a:t>
            </a:r>
            <a:r>
              <a:rPr lang="en-US" dirty="0"/>
              <a:t>, INPUT);     </a:t>
            </a:r>
          </a:p>
          <a:p>
            <a:r>
              <a:rPr lang="en-US" dirty="0"/>
              <a:t>  </a:t>
            </a:r>
            <a:r>
              <a:rPr lang="en-US" dirty="0" err="1"/>
              <a:t>Serial.begin</a:t>
            </a:r>
            <a:r>
              <a:rPr lang="en-US" dirty="0"/>
              <a:t>(9600);</a:t>
            </a:r>
          </a:p>
          <a:p>
            <a:r>
              <a:rPr lang="en-US" dirty="0"/>
              <a:t>} </a:t>
            </a:r>
          </a:p>
          <a:p>
            <a:r>
              <a:rPr lang="en-US" dirty="0"/>
              <a:t>void loop(){  </a:t>
            </a:r>
          </a:p>
          <a:p>
            <a:r>
              <a:rPr lang="en-US" dirty="0"/>
              <a:t>  </a:t>
            </a:r>
            <a:r>
              <a:rPr lang="en-US" dirty="0" err="1"/>
              <a:t>pirStat</a:t>
            </a:r>
            <a:r>
              <a:rPr lang="en-US" dirty="0"/>
              <a:t> = </a:t>
            </a:r>
            <a:r>
              <a:rPr lang="en-US" dirty="0" err="1"/>
              <a:t>digitalRead</a:t>
            </a:r>
            <a:r>
              <a:rPr lang="en-US" dirty="0"/>
              <a:t>(</a:t>
            </a:r>
            <a:r>
              <a:rPr lang="en-US" dirty="0" err="1"/>
              <a:t>pirPin</a:t>
            </a:r>
            <a:r>
              <a:rPr lang="en-US" dirty="0"/>
              <a:t>);   </a:t>
            </a:r>
          </a:p>
          <a:p>
            <a:r>
              <a:rPr lang="en-US" dirty="0"/>
              <a:t>  if (</a:t>
            </a:r>
            <a:r>
              <a:rPr lang="en-US" dirty="0" err="1"/>
              <a:t>pirStat</a:t>
            </a:r>
            <a:r>
              <a:rPr lang="en-US" dirty="0"/>
              <a:t> == HIGH) {            // if motion detected</a:t>
            </a:r>
          </a:p>
          <a:p>
            <a:r>
              <a:rPr lang="en-US" dirty="0"/>
              <a:t>    </a:t>
            </a:r>
            <a:r>
              <a:rPr lang="en-US" dirty="0" err="1"/>
              <a:t>digitalWrite</a:t>
            </a:r>
            <a:r>
              <a:rPr lang="en-US" dirty="0"/>
              <a:t>(</a:t>
            </a:r>
            <a:r>
              <a:rPr lang="en-US" dirty="0" err="1"/>
              <a:t>ledPin</a:t>
            </a:r>
            <a:r>
              <a:rPr lang="en-US" dirty="0"/>
              <a:t>, HIGH);  // turn LED ON</a:t>
            </a:r>
          </a:p>
          <a:p>
            <a:r>
              <a:rPr lang="en-US" dirty="0"/>
              <a:t>    </a:t>
            </a:r>
            <a:r>
              <a:rPr lang="en-US" dirty="0" err="1"/>
              <a:t>Serial.println</a:t>
            </a:r>
            <a:r>
              <a:rPr lang="en-US" dirty="0"/>
              <a:t>("Motion Detected");</a:t>
            </a:r>
          </a:p>
          <a:p>
            <a:r>
              <a:rPr lang="en-US" dirty="0"/>
              <a:t>    delay(1000);</a:t>
            </a:r>
          </a:p>
          <a:p>
            <a:r>
              <a:rPr lang="en-US" dirty="0"/>
              <a:t>  } </a:t>
            </a:r>
          </a:p>
          <a:p>
            <a:r>
              <a:rPr lang="en-US" dirty="0"/>
              <a:t>  else {</a:t>
            </a:r>
          </a:p>
          <a:p>
            <a:r>
              <a:rPr lang="en-US" dirty="0"/>
              <a:t>    </a:t>
            </a:r>
            <a:r>
              <a:rPr lang="en-US" dirty="0" err="1"/>
              <a:t>digitalWrite</a:t>
            </a:r>
            <a:r>
              <a:rPr lang="en-US" dirty="0"/>
              <a:t>(</a:t>
            </a:r>
            <a:r>
              <a:rPr lang="en-US" dirty="0" err="1"/>
              <a:t>ledPin</a:t>
            </a:r>
            <a:r>
              <a:rPr lang="en-US" dirty="0"/>
              <a:t>, LOW); // turn LED OFF if we have no motion</a:t>
            </a:r>
          </a:p>
          <a:p>
            <a:r>
              <a:rPr lang="en-US" dirty="0"/>
              <a:t>    </a:t>
            </a:r>
            <a:r>
              <a:rPr lang="en-US" dirty="0" err="1"/>
              <a:t>Serial.println</a:t>
            </a:r>
            <a:r>
              <a:rPr lang="en-US" dirty="0"/>
              <a:t>("No Motion Detected");</a:t>
            </a:r>
          </a:p>
          <a:p>
            <a:r>
              <a:rPr lang="en-US" dirty="0"/>
              <a:t>    delay(1000);</a:t>
            </a:r>
          </a:p>
          <a:p>
            <a:r>
              <a:rPr lang="en-US" dirty="0"/>
              <a:t>  }</a:t>
            </a:r>
          </a:p>
          <a:p>
            <a:r>
              <a:rPr lang="en-US" dirty="0"/>
              <a:t>}</a:t>
            </a:r>
          </a:p>
        </p:txBody>
      </p:sp>
      <p:sp>
        <p:nvSpPr>
          <p:cNvPr id="4" name="Date Placeholder 3">
            <a:extLst>
              <a:ext uri="{FF2B5EF4-FFF2-40B4-BE49-F238E27FC236}">
                <a16:creationId xmlns:a16="http://schemas.microsoft.com/office/drawing/2014/main" id="{EC14F8FC-B78B-0266-7517-7EAC769F1D46}"/>
              </a:ext>
            </a:extLst>
          </p:cNvPr>
          <p:cNvSpPr>
            <a:spLocks noGrp="1"/>
          </p:cNvSpPr>
          <p:nvPr>
            <p:ph type="dt" sz="half"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962FC1E0-3EBF-466D-A23C-FDCDC7EDB9EA}" type="datetime1">
              <a:rPr kumimoji="0" lang="en-US" sz="900" b="0" i="0" u="none" strike="noStrike" kern="1200" cap="none" spc="0" normalizeH="0" baseline="0" noProof="0" smtClean="0">
                <a:ln>
                  <a:noFill/>
                </a:ln>
                <a:solidFill>
                  <a:srgbClr val="FFFFFF"/>
                </a:solidFill>
                <a:effectLst/>
                <a:uLnTx/>
                <a:uFillTx/>
                <a:latin typeface="Calibri" panose="020F050202020403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11/24/2023</a:t>
            </a:fld>
            <a:endParaRPr kumimoji="0" lang="en-US" sz="9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5" name="Slide Number Placeholder 4">
            <a:extLst>
              <a:ext uri="{FF2B5EF4-FFF2-40B4-BE49-F238E27FC236}">
                <a16:creationId xmlns:a16="http://schemas.microsoft.com/office/drawing/2014/main" id="{F1A34B38-A8A8-4642-63B3-0E3228C85F8D}"/>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5F1D94D-E39D-4060-8F8E-01EBC27FED6C}" type="slidenum">
              <a:rPr kumimoji="0" lang="en-US" sz="1050" b="0" i="0" u="none" strike="noStrike" kern="1200" cap="none" spc="0" normalizeH="0" baseline="0" noProof="0" smtClean="0">
                <a:ln>
                  <a:noFill/>
                </a:ln>
                <a:solidFill>
                  <a:srgbClr val="FFFFFF"/>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72</a:t>
            </a:fld>
            <a:endParaRPr kumimoji="0" lang="en-US" sz="105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2454947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14846D5-CCB1-4DB6-9CA0-AA9E66AD03A3}"/>
              </a:ext>
            </a:extLst>
          </p:cNvPr>
          <p:cNvSpPr>
            <a:spLocks noGrp="1"/>
          </p:cNvSpPr>
          <p:nvPr>
            <p:ph type="title"/>
          </p:nvPr>
        </p:nvSpPr>
        <p:spPr/>
        <p:txBody>
          <a:bodyPr/>
          <a:lstStyle/>
          <a:p>
            <a:r>
              <a:rPr lang="en-US" dirty="0"/>
              <a:t>LCD (Liquid Crystal Display)</a:t>
            </a:r>
          </a:p>
        </p:txBody>
      </p:sp>
      <p:sp>
        <p:nvSpPr>
          <p:cNvPr id="8" name="Text Placeholder 7">
            <a:extLst>
              <a:ext uri="{FF2B5EF4-FFF2-40B4-BE49-F238E27FC236}">
                <a16:creationId xmlns:a16="http://schemas.microsoft.com/office/drawing/2014/main" id="{F20788EB-0FF6-479F-BFC8-C24A1D3A984C}"/>
              </a:ext>
            </a:extLst>
          </p:cNvPr>
          <p:cNvSpPr>
            <a:spLocks noGrp="1"/>
          </p:cNvSpPr>
          <p:nvPr>
            <p:ph type="body" idx="1"/>
          </p:nvPr>
        </p:nvSpPr>
        <p:spPr/>
        <p:txBody>
          <a:bodyPr/>
          <a:lstStyle/>
          <a:p>
            <a:endParaRPr lang="en-US"/>
          </a:p>
        </p:txBody>
      </p:sp>
      <p:sp>
        <p:nvSpPr>
          <p:cNvPr id="4" name="Date Placeholder 3">
            <a:extLst>
              <a:ext uri="{FF2B5EF4-FFF2-40B4-BE49-F238E27FC236}">
                <a16:creationId xmlns:a16="http://schemas.microsoft.com/office/drawing/2014/main" id="{7C252BEB-63D8-4C70-A548-ED892D407B3B}"/>
              </a:ext>
            </a:extLst>
          </p:cNvPr>
          <p:cNvSpPr>
            <a:spLocks noGrp="1"/>
          </p:cNvSpPr>
          <p:nvPr>
            <p:ph type="dt" sz="half"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42516A97-C177-4837-9EF5-C4F070985F58}" type="datetime1">
              <a:rPr kumimoji="0" lang="en-US" sz="900" b="0" i="0" u="none" strike="noStrike" kern="1200" cap="none" spc="0" normalizeH="0" baseline="0" noProof="0" smtClean="0">
                <a:ln>
                  <a:noFill/>
                </a:ln>
                <a:solidFill>
                  <a:srgbClr val="FFFFFF"/>
                </a:solidFill>
                <a:effectLst/>
                <a:uLnTx/>
                <a:uFillTx/>
                <a:latin typeface="Calibri" panose="020F050202020403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11/24/2023</a:t>
            </a:fld>
            <a:endParaRPr kumimoji="0" lang="en-US" sz="9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601943C6-B60D-40C0-9A52-0C5D9CE75DA3}"/>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5F1D94D-E39D-4060-8F8E-01EBC27FED6C}" type="slidenum">
              <a:rPr kumimoji="0" lang="en-US" sz="1050" b="0" i="0" u="none" strike="noStrike" kern="1200" cap="none" spc="0" normalizeH="0" baseline="0" noProof="0" smtClean="0">
                <a:ln>
                  <a:noFill/>
                </a:ln>
                <a:solidFill>
                  <a:srgbClr val="FFFFFF"/>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73</a:t>
            </a:fld>
            <a:endParaRPr kumimoji="0" lang="en-US" sz="105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1036535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68690334-4F83-4FEF-889C-31A7A6E2083D}"/>
              </a:ext>
            </a:extLst>
          </p:cNvPr>
          <p:cNvSpPr>
            <a:spLocks noGrp="1"/>
          </p:cNvSpPr>
          <p:nvPr>
            <p:ph type="title"/>
          </p:nvPr>
        </p:nvSpPr>
        <p:spPr/>
        <p:txBody>
          <a:bodyPr/>
          <a:lstStyle/>
          <a:p>
            <a:r>
              <a:rPr lang="en-US" dirty="0"/>
              <a:t>LCD</a:t>
            </a:r>
          </a:p>
        </p:txBody>
      </p:sp>
      <p:pic>
        <p:nvPicPr>
          <p:cNvPr id="11" name="Content Placeholder 10">
            <a:extLst>
              <a:ext uri="{FF2B5EF4-FFF2-40B4-BE49-F238E27FC236}">
                <a16:creationId xmlns:a16="http://schemas.microsoft.com/office/drawing/2014/main" id="{62288CFF-1F57-466B-8782-12E2A33EF6BE}"/>
              </a:ext>
            </a:extLst>
          </p:cNvPr>
          <p:cNvPicPr>
            <a:picLocks noGrp="1" noChangeAspect="1"/>
          </p:cNvPicPr>
          <p:nvPr>
            <p:ph sz="half" idx="1"/>
          </p:nvPr>
        </p:nvPicPr>
        <p:blipFill>
          <a:blip r:embed="rId2"/>
          <a:stretch>
            <a:fillRect/>
          </a:stretch>
        </p:blipFill>
        <p:spPr>
          <a:xfrm>
            <a:off x="1062092" y="1845735"/>
            <a:ext cx="4822803" cy="4023359"/>
          </a:xfrm>
        </p:spPr>
      </p:pic>
      <p:pic>
        <p:nvPicPr>
          <p:cNvPr id="13" name="Content Placeholder 12">
            <a:extLst>
              <a:ext uri="{FF2B5EF4-FFF2-40B4-BE49-F238E27FC236}">
                <a16:creationId xmlns:a16="http://schemas.microsoft.com/office/drawing/2014/main" id="{84861905-B673-4974-B66B-C1C7DAB819C8}"/>
              </a:ext>
            </a:extLst>
          </p:cNvPr>
          <p:cNvPicPr>
            <a:picLocks noGrp="1" noChangeAspect="1"/>
          </p:cNvPicPr>
          <p:nvPr>
            <p:ph sz="half" idx="2"/>
          </p:nvPr>
        </p:nvPicPr>
        <p:blipFill>
          <a:blip r:embed="rId3"/>
          <a:stretch>
            <a:fillRect/>
          </a:stretch>
        </p:blipFill>
        <p:spPr>
          <a:xfrm rot="5400000">
            <a:off x="6675119" y="1845735"/>
            <a:ext cx="4023359" cy="4023359"/>
          </a:xfrm>
        </p:spPr>
      </p:pic>
      <p:sp>
        <p:nvSpPr>
          <p:cNvPr id="4" name="Date Placeholder 3">
            <a:extLst>
              <a:ext uri="{FF2B5EF4-FFF2-40B4-BE49-F238E27FC236}">
                <a16:creationId xmlns:a16="http://schemas.microsoft.com/office/drawing/2014/main" id="{25EC8ABB-5ED0-424D-94A2-2C66A629DE8F}"/>
              </a:ext>
            </a:extLst>
          </p:cNvPr>
          <p:cNvSpPr>
            <a:spLocks noGrp="1"/>
          </p:cNvSpPr>
          <p:nvPr>
            <p:ph type="dt" sz="half"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EC18B079-757C-4F41-ACF4-7E74DAAA0E7C}" type="datetime1">
              <a:rPr kumimoji="0" lang="en-US" sz="900" b="0" i="0" u="none" strike="noStrike" kern="1200" cap="none" spc="0" normalizeH="0" baseline="0" noProof="0" smtClean="0">
                <a:ln>
                  <a:noFill/>
                </a:ln>
                <a:solidFill>
                  <a:srgbClr val="FFFFFF"/>
                </a:solidFill>
                <a:effectLst/>
                <a:uLnTx/>
                <a:uFillTx/>
                <a:latin typeface="Calibri" panose="020F050202020403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11/24/2023</a:t>
            </a:fld>
            <a:endParaRPr kumimoji="0" lang="en-US" sz="9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E93F2390-A041-4419-8315-15D37538376C}"/>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D22F896-40B5-4ADD-8801-0D06FADFA095}" type="slidenum">
              <a:rPr kumimoji="0" lang="en-US" sz="1050" b="0" i="0" u="none" strike="noStrike" kern="1200" cap="none" spc="0" normalizeH="0" baseline="0" noProof="0" smtClean="0">
                <a:ln>
                  <a:noFill/>
                </a:ln>
                <a:solidFill>
                  <a:srgbClr val="FFFFFF"/>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74</a:t>
            </a:fld>
            <a:endParaRPr kumimoji="0" lang="en-US" sz="105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4" name="TextBox 13">
            <a:extLst>
              <a:ext uri="{FF2B5EF4-FFF2-40B4-BE49-F238E27FC236}">
                <a16:creationId xmlns:a16="http://schemas.microsoft.com/office/drawing/2014/main" id="{826CB847-0946-44C5-BD8E-87458D2CBAE1}"/>
              </a:ext>
            </a:extLst>
          </p:cNvPr>
          <p:cNvSpPr txBox="1"/>
          <p:nvPr/>
        </p:nvSpPr>
        <p:spPr>
          <a:xfrm flipH="1">
            <a:off x="1800717" y="5869094"/>
            <a:ext cx="3345551"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srgbClr val="000000"/>
                </a:solidFill>
                <a:effectLst/>
                <a:uLnTx/>
                <a:uFillTx/>
                <a:latin typeface="Calibri" panose="020F0502020204030204"/>
                <a:ea typeface="+mn-ea"/>
                <a:cs typeface="+mn-cs"/>
              </a:rPr>
              <a:t>LCD Model we will use in proteus</a:t>
            </a:r>
          </a:p>
        </p:txBody>
      </p:sp>
      <p:sp>
        <p:nvSpPr>
          <p:cNvPr id="15" name="TextBox 14">
            <a:extLst>
              <a:ext uri="{FF2B5EF4-FFF2-40B4-BE49-F238E27FC236}">
                <a16:creationId xmlns:a16="http://schemas.microsoft.com/office/drawing/2014/main" id="{88AE8AC1-C91F-43C5-906E-0292E0893D36}"/>
              </a:ext>
            </a:extLst>
          </p:cNvPr>
          <p:cNvSpPr txBox="1"/>
          <p:nvPr/>
        </p:nvSpPr>
        <p:spPr>
          <a:xfrm flipH="1">
            <a:off x="7014022" y="5829808"/>
            <a:ext cx="3345551"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srgbClr val="000000"/>
                </a:solidFill>
                <a:effectLst/>
                <a:uLnTx/>
                <a:uFillTx/>
                <a:latin typeface="Calibri" panose="020F0502020204030204"/>
                <a:ea typeface="+mn-ea"/>
                <a:cs typeface="+mn-cs"/>
              </a:rPr>
              <a:t>LCD Model with Pin Description</a:t>
            </a:r>
          </a:p>
        </p:txBody>
      </p:sp>
      <p:sp>
        <p:nvSpPr>
          <p:cNvPr id="2" name="TextBox 1">
            <a:extLst>
              <a:ext uri="{FF2B5EF4-FFF2-40B4-BE49-F238E27FC236}">
                <a16:creationId xmlns:a16="http://schemas.microsoft.com/office/drawing/2014/main" id="{947CDEFF-6E5B-F956-39C7-6C6FA913DB9A}"/>
              </a:ext>
            </a:extLst>
          </p:cNvPr>
          <p:cNvSpPr txBox="1"/>
          <p:nvPr/>
        </p:nvSpPr>
        <p:spPr>
          <a:xfrm>
            <a:off x="1097280" y="2286000"/>
            <a:ext cx="1590500"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rPr>
              <a:t>LM016L Model</a:t>
            </a:r>
          </a:p>
        </p:txBody>
      </p:sp>
    </p:spTree>
    <p:extLst>
      <p:ext uri="{BB962C8B-B14F-4D97-AF65-F5344CB8AC3E}">
        <p14:creationId xmlns:p14="http://schemas.microsoft.com/office/powerpoint/2010/main" val="8982053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Table 10">
            <a:extLst>
              <a:ext uri="{FF2B5EF4-FFF2-40B4-BE49-F238E27FC236}">
                <a16:creationId xmlns:a16="http://schemas.microsoft.com/office/drawing/2014/main" id="{24A2E8FF-ADB1-4290-8C17-9FDE5AC7B42E}"/>
              </a:ext>
            </a:extLst>
          </p:cNvPr>
          <p:cNvGraphicFramePr>
            <a:graphicFrameLocks noGrp="1"/>
          </p:cNvGraphicFramePr>
          <p:nvPr>
            <p:ph idx="1"/>
          </p:nvPr>
        </p:nvGraphicFramePr>
        <p:xfrm>
          <a:off x="0" y="0"/>
          <a:ext cx="12192000" cy="6350000"/>
        </p:xfrm>
        <a:graphic>
          <a:graphicData uri="http://schemas.openxmlformats.org/drawingml/2006/table">
            <a:tbl>
              <a:tblPr firstRow="1" bandRow="1">
                <a:tableStyleId>{00A15C55-8517-42AA-B614-E9B94910E393}</a:tableStyleId>
              </a:tblPr>
              <a:tblGrid>
                <a:gridCol w="2153920">
                  <a:extLst>
                    <a:ext uri="{9D8B030D-6E8A-4147-A177-3AD203B41FA5}">
                      <a16:colId xmlns:a16="http://schemas.microsoft.com/office/drawing/2014/main" val="1272954785"/>
                    </a:ext>
                  </a:extLst>
                </a:gridCol>
                <a:gridCol w="3847186">
                  <a:extLst>
                    <a:ext uri="{9D8B030D-6E8A-4147-A177-3AD203B41FA5}">
                      <a16:colId xmlns:a16="http://schemas.microsoft.com/office/drawing/2014/main" val="2991143511"/>
                    </a:ext>
                  </a:extLst>
                </a:gridCol>
                <a:gridCol w="6190894">
                  <a:extLst>
                    <a:ext uri="{9D8B030D-6E8A-4147-A177-3AD203B41FA5}">
                      <a16:colId xmlns:a16="http://schemas.microsoft.com/office/drawing/2014/main" val="2256806798"/>
                    </a:ext>
                  </a:extLst>
                </a:gridCol>
              </a:tblGrid>
              <a:tr h="509181">
                <a:tc>
                  <a:txBody>
                    <a:bodyPr/>
                    <a:lstStyle/>
                    <a:p>
                      <a:r>
                        <a:rPr lang="en-US" sz="1400" dirty="0"/>
                        <a:t>Pin No.-&gt; Pin Name</a:t>
                      </a:r>
                    </a:p>
                  </a:txBody>
                  <a:tcPr/>
                </a:tc>
                <a:tc>
                  <a:txBody>
                    <a:bodyPr/>
                    <a:lstStyle/>
                    <a:p>
                      <a:r>
                        <a:rPr lang="en-US" sz="1400" dirty="0"/>
                        <a:t>Pin Description</a:t>
                      </a:r>
                    </a:p>
                  </a:txBody>
                  <a:tcPr/>
                </a:tc>
                <a:tc>
                  <a:txBody>
                    <a:bodyPr/>
                    <a:lstStyle/>
                    <a:p>
                      <a:r>
                        <a:rPr lang="en-US" sz="1400" dirty="0"/>
                        <a:t>Pin Connection</a:t>
                      </a:r>
                    </a:p>
                  </a:txBody>
                  <a:tcPr/>
                </a:tc>
                <a:extLst>
                  <a:ext uri="{0D108BD9-81ED-4DB2-BD59-A6C34878D82A}">
                    <a16:rowId xmlns:a16="http://schemas.microsoft.com/office/drawing/2014/main" val="3663928065"/>
                  </a:ext>
                </a:extLst>
              </a:tr>
              <a:tr h="311361">
                <a:tc>
                  <a:txBody>
                    <a:bodyPr/>
                    <a:lstStyle/>
                    <a:p>
                      <a:r>
                        <a:rPr lang="en-US" sz="1400" dirty="0"/>
                        <a:t>1-&gt; VSS</a:t>
                      </a:r>
                    </a:p>
                  </a:txBody>
                  <a:tcPr/>
                </a:tc>
                <a:tc>
                  <a:txBody>
                    <a:bodyPr/>
                    <a:lstStyle/>
                    <a:p>
                      <a:r>
                        <a:rPr lang="en-US" sz="1400" dirty="0"/>
                        <a:t>Ground Pin</a:t>
                      </a:r>
                    </a:p>
                  </a:txBody>
                  <a:tcPr/>
                </a:tc>
                <a:tc>
                  <a:txBody>
                    <a:bodyPr/>
                    <a:lstStyle/>
                    <a:p>
                      <a:r>
                        <a:rPr lang="en-US" sz="1400" dirty="0"/>
                        <a:t>Connect to ground</a:t>
                      </a:r>
                    </a:p>
                  </a:txBody>
                  <a:tcPr/>
                </a:tc>
                <a:extLst>
                  <a:ext uri="{0D108BD9-81ED-4DB2-BD59-A6C34878D82A}">
                    <a16:rowId xmlns:a16="http://schemas.microsoft.com/office/drawing/2014/main" val="3270668540"/>
                  </a:ext>
                </a:extLst>
              </a:tr>
              <a:tr h="311361">
                <a:tc>
                  <a:txBody>
                    <a:bodyPr/>
                    <a:lstStyle/>
                    <a:p>
                      <a:r>
                        <a:rPr lang="en-US" sz="1400" dirty="0"/>
                        <a:t>2-&gt; VDD</a:t>
                      </a:r>
                    </a:p>
                  </a:txBody>
                  <a:tcPr/>
                </a:tc>
                <a:tc>
                  <a:txBody>
                    <a:bodyPr/>
                    <a:lstStyle/>
                    <a:p>
                      <a:r>
                        <a:rPr lang="en-US" sz="1400" dirty="0"/>
                        <a:t>VCC pin(for power)</a:t>
                      </a:r>
                    </a:p>
                  </a:txBody>
                  <a:tcPr/>
                </a:tc>
                <a:tc>
                  <a:txBody>
                    <a:bodyPr/>
                    <a:lstStyle/>
                    <a:p>
                      <a:r>
                        <a:rPr lang="en-US" sz="1400" dirty="0"/>
                        <a:t>Connect to power supply i.e. 5V</a:t>
                      </a:r>
                    </a:p>
                  </a:txBody>
                  <a:tcPr/>
                </a:tc>
                <a:extLst>
                  <a:ext uri="{0D108BD9-81ED-4DB2-BD59-A6C34878D82A}">
                    <a16:rowId xmlns:a16="http://schemas.microsoft.com/office/drawing/2014/main" val="1941466114"/>
                  </a:ext>
                </a:extLst>
              </a:tr>
              <a:tr h="727403">
                <a:tc>
                  <a:txBody>
                    <a:bodyPr/>
                    <a:lstStyle/>
                    <a:p>
                      <a:r>
                        <a:rPr lang="en-US" sz="1400" dirty="0"/>
                        <a:t>3-&gt; VEE</a:t>
                      </a:r>
                    </a:p>
                  </a:txBody>
                  <a:tcPr/>
                </a:tc>
                <a:tc>
                  <a:txBody>
                    <a:bodyPr/>
                    <a:lstStyle/>
                    <a:p>
                      <a:r>
                        <a:rPr lang="en-US" sz="1400" dirty="0"/>
                        <a:t>Adjusts contrast of LCD</a:t>
                      </a:r>
                    </a:p>
                  </a:txBody>
                  <a:tcPr/>
                </a:tc>
                <a:tc>
                  <a:txBody>
                    <a:bodyPr/>
                    <a:lstStyle/>
                    <a:p>
                      <a:r>
                        <a:rPr lang="en-US" sz="1400" dirty="0"/>
                        <a:t>Could be connected to a variable POT that can vary the voltage between 0 to 5V, but here we will simply connect it to 5V</a:t>
                      </a:r>
                    </a:p>
                  </a:txBody>
                  <a:tcPr/>
                </a:tc>
                <a:extLst>
                  <a:ext uri="{0D108BD9-81ED-4DB2-BD59-A6C34878D82A}">
                    <a16:rowId xmlns:a16="http://schemas.microsoft.com/office/drawing/2014/main" val="305089201"/>
                  </a:ext>
                </a:extLst>
              </a:tr>
              <a:tr h="747265">
                <a:tc>
                  <a:txBody>
                    <a:bodyPr/>
                    <a:lstStyle/>
                    <a:p>
                      <a:r>
                        <a:rPr lang="en-US" sz="1400" dirty="0"/>
                        <a:t>4-&gt; RS</a:t>
                      </a:r>
                    </a:p>
                  </a:txBody>
                  <a:tcPr/>
                </a:tc>
                <a:tc>
                  <a:txBody>
                    <a:bodyPr/>
                    <a:lstStyle/>
                    <a:p>
                      <a:r>
                        <a:rPr lang="en-US" sz="1400" b="0" i="0" kern="1200" dirty="0">
                          <a:solidFill>
                            <a:schemeClr val="dk1"/>
                          </a:solidFill>
                          <a:effectLst/>
                          <a:latin typeface="+mn-lt"/>
                          <a:ea typeface="+mn-ea"/>
                          <a:cs typeface="+mn-cs"/>
                        </a:rPr>
                        <a:t>Register Select: Toggles between Command/Data Register</a:t>
                      </a:r>
                      <a:endParaRPr lang="en-US" sz="1400" dirty="0"/>
                    </a:p>
                  </a:txBody>
                  <a:tcPr/>
                </a:tc>
                <a:tc>
                  <a:txBody>
                    <a:bodyPr/>
                    <a:lstStyle/>
                    <a:p>
                      <a:r>
                        <a:rPr lang="en-US" sz="1400" b="0" i="0" kern="1200" dirty="0">
                          <a:solidFill>
                            <a:schemeClr val="dk1"/>
                          </a:solidFill>
                          <a:effectLst/>
                          <a:latin typeface="+mn-lt"/>
                          <a:ea typeface="+mn-ea"/>
                          <a:cs typeface="+mn-cs"/>
                        </a:rPr>
                        <a:t>Connected to an Arduino pin and gets either 0 or 1. </a:t>
                      </a:r>
                    </a:p>
                    <a:p>
                      <a:r>
                        <a:rPr lang="en-US" sz="1400" b="0" i="0" kern="1200" dirty="0">
                          <a:solidFill>
                            <a:schemeClr val="dk1"/>
                          </a:solidFill>
                          <a:effectLst/>
                          <a:latin typeface="+mn-lt"/>
                          <a:ea typeface="+mn-ea"/>
                          <a:cs typeface="+mn-cs"/>
                        </a:rPr>
                        <a:t>0 -&gt; Command Mode </a:t>
                      </a:r>
                    </a:p>
                    <a:p>
                      <a:r>
                        <a:rPr lang="en-US" sz="1400" b="0" i="0" kern="1200" dirty="0">
                          <a:solidFill>
                            <a:schemeClr val="dk1"/>
                          </a:solidFill>
                          <a:effectLst/>
                          <a:latin typeface="+mn-lt"/>
                          <a:ea typeface="+mn-ea"/>
                          <a:cs typeface="+mn-cs"/>
                        </a:rPr>
                        <a:t>1-&gt; Data Mode</a:t>
                      </a:r>
                      <a:endParaRPr lang="en-US" sz="1400" dirty="0"/>
                    </a:p>
                  </a:txBody>
                  <a:tcPr/>
                </a:tc>
                <a:extLst>
                  <a:ext uri="{0D108BD9-81ED-4DB2-BD59-A6C34878D82A}">
                    <a16:rowId xmlns:a16="http://schemas.microsoft.com/office/drawing/2014/main" val="3235940398"/>
                  </a:ext>
                </a:extLst>
              </a:tr>
              <a:tr h="1163844">
                <a:tc>
                  <a:txBody>
                    <a:bodyPr/>
                    <a:lstStyle/>
                    <a:p>
                      <a:r>
                        <a:rPr lang="en-US" sz="1400" dirty="0"/>
                        <a:t>5-&gt; RW</a:t>
                      </a:r>
                    </a:p>
                  </a:txBody>
                  <a:tcPr/>
                </a:tc>
                <a:tc>
                  <a:txBody>
                    <a:bodyPr/>
                    <a:lstStyle/>
                    <a:p>
                      <a:r>
                        <a:rPr lang="en-US" sz="1400" b="0" i="0" kern="1200" dirty="0">
                          <a:solidFill>
                            <a:schemeClr val="dk1"/>
                          </a:solidFill>
                          <a:effectLst/>
                          <a:latin typeface="+mn-lt"/>
                          <a:ea typeface="+mn-ea"/>
                          <a:cs typeface="+mn-cs"/>
                        </a:rPr>
                        <a:t>Read/Write: Toggles the LCD between Read/Write Operation</a:t>
                      </a:r>
                      <a:endParaRPr lang="en-US" sz="1400" dirty="0"/>
                    </a:p>
                  </a:txBody>
                  <a:tcPr/>
                </a:tc>
                <a:tc>
                  <a:txBody>
                    <a:bodyPr/>
                    <a:lstStyle/>
                    <a:p>
                      <a:r>
                        <a:rPr lang="en-US" sz="1400" b="0" i="0" kern="1200" dirty="0">
                          <a:solidFill>
                            <a:schemeClr val="dk1"/>
                          </a:solidFill>
                          <a:effectLst/>
                          <a:latin typeface="+mn-lt"/>
                          <a:ea typeface="+mn-ea"/>
                          <a:cs typeface="+mn-cs"/>
                        </a:rPr>
                        <a:t>If connected to an Arduino pin, it will get either 0 or 1. </a:t>
                      </a:r>
                    </a:p>
                    <a:p>
                      <a:r>
                        <a:rPr lang="en-US" sz="1400" b="0" i="0" kern="1200" dirty="0">
                          <a:solidFill>
                            <a:schemeClr val="dk1"/>
                          </a:solidFill>
                          <a:effectLst/>
                          <a:latin typeface="+mn-lt"/>
                          <a:ea typeface="+mn-ea"/>
                          <a:cs typeface="+mn-cs"/>
                        </a:rPr>
                        <a:t>0 -&gt; Write Operation</a:t>
                      </a:r>
                    </a:p>
                    <a:p>
                      <a:r>
                        <a:rPr lang="en-US" sz="1400" b="0" i="0" kern="1200" dirty="0">
                          <a:solidFill>
                            <a:schemeClr val="dk1"/>
                          </a:solidFill>
                          <a:effectLst/>
                          <a:latin typeface="+mn-lt"/>
                          <a:ea typeface="+mn-ea"/>
                          <a:cs typeface="+mn-cs"/>
                        </a:rPr>
                        <a:t>1-&gt; Read Operation</a:t>
                      </a:r>
                    </a:p>
                    <a:p>
                      <a:r>
                        <a:rPr lang="en-US" sz="1400" b="1" i="0" kern="1200" dirty="0">
                          <a:solidFill>
                            <a:schemeClr val="dk1"/>
                          </a:solidFill>
                          <a:effectLst/>
                          <a:latin typeface="+mn-lt"/>
                          <a:ea typeface="+mn-ea"/>
                          <a:cs typeface="+mn-cs"/>
                        </a:rPr>
                        <a:t>However, as Read operation is rarely needed, we typically directly connect it to GND so it will always get 0.</a:t>
                      </a:r>
                      <a:endParaRPr lang="en-US" sz="1400" b="1" dirty="0"/>
                    </a:p>
                  </a:txBody>
                  <a:tcPr/>
                </a:tc>
                <a:extLst>
                  <a:ext uri="{0D108BD9-81ED-4DB2-BD59-A6C34878D82A}">
                    <a16:rowId xmlns:a16="http://schemas.microsoft.com/office/drawing/2014/main" val="2609057451"/>
                  </a:ext>
                </a:extLst>
              </a:tr>
              <a:tr h="529313">
                <a:tc>
                  <a:txBody>
                    <a:bodyPr/>
                    <a:lstStyle/>
                    <a:p>
                      <a:r>
                        <a:rPr lang="en-US" sz="1400" dirty="0"/>
                        <a:t>6-&gt; E</a:t>
                      </a:r>
                    </a:p>
                  </a:txBody>
                  <a:tcPr/>
                </a:tc>
                <a:tc>
                  <a:txBody>
                    <a:bodyPr/>
                    <a:lstStyle/>
                    <a:p>
                      <a:r>
                        <a:rPr lang="en-US" sz="1400" b="0" i="0" kern="1200" dirty="0">
                          <a:solidFill>
                            <a:schemeClr val="dk1"/>
                          </a:solidFill>
                          <a:effectLst/>
                          <a:latin typeface="+mn-lt"/>
                          <a:ea typeface="+mn-ea"/>
                          <a:cs typeface="+mn-cs"/>
                        </a:rPr>
                        <a:t>Enable: Must be held high to perform Read/Write Operation</a:t>
                      </a:r>
                      <a:endParaRPr lang="en-US" sz="1400" dirty="0"/>
                    </a:p>
                  </a:txBody>
                  <a:tcPr/>
                </a:tc>
                <a:tc>
                  <a:txBody>
                    <a:bodyPr/>
                    <a:lstStyle/>
                    <a:p>
                      <a:r>
                        <a:rPr lang="en-US" sz="1400" dirty="0"/>
                        <a:t>Connected to an Arduino pin and always gets 1(HIGH).</a:t>
                      </a:r>
                    </a:p>
                  </a:txBody>
                  <a:tcPr/>
                </a:tc>
                <a:extLst>
                  <a:ext uri="{0D108BD9-81ED-4DB2-BD59-A6C34878D82A}">
                    <a16:rowId xmlns:a16="http://schemas.microsoft.com/office/drawing/2014/main" val="1600453443"/>
                  </a:ext>
                </a:extLst>
              </a:tr>
              <a:tr h="529313">
                <a:tc>
                  <a:txBody>
                    <a:bodyPr/>
                    <a:lstStyle/>
                    <a:p>
                      <a:r>
                        <a:rPr lang="en-US" sz="1400" dirty="0"/>
                        <a:t>(7-14)-&gt; (D0-D7)</a:t>
                      </a:r>
                    </a:p>
                  </a:txBody>
                  <a:tcPr/>
                </a:tc>
                <a:tc>
                  <a:txBody>
                    <a:bodyPr/>
                    <a:lstStyle/>
                    <a:p>
                      <a:r>
                        <a:rPr lang="en-US" sz="1400" b="0" i="0" kern="1200" dirty="0">
                          <a:solidFill>
                            <a:schemeClr val="dk1"/>
                          </a:solidFill>
                          <a:effectLst/>
                          <a:latin typeface="+mn-lt"/>
                          <a:ea typeface="+mn-ea"/>
                          <a:cs typeface="+mn-cs"/>
                        </a:rPr>
                        <a:t>Data Bits (0-7): Pins used to send Command or data to the LCD.</a:t>
                      </a:r>
                      <a:endParaRPr lang="en-US" sz="1400" dirty="0"/>
                    </a:p>
                  </a:txBody>
                  <a:tcPr/>
                </a:tc>
                <a:tc>
                  <a:txBody>
                    <a:bodyPr/>
                    <a:lstStyle/>
                    <a:p>
                      <a:r>
                        <a:rPr lang="en-US" sz="1400" b="0" i="0" u="sng" kern="1200" dirty="0">
                          <a:solidFill>
                            <a:schemeClr val="dk1"/>
                          </a:solidFill>
                          <a:effectLst/>
                          <a:latin typeface="+mn-lt"/>
                          <a:ea typeface="+mn-ea"/>
                          <a:cs typeface="+mn-cs"/>
                        </a:rPr>
                        <a:t>In 4-Wire Mode</a:t>
                      </a:r>
                      <a:r>
                        <a:rPr lang="en-US" sz="1400" b="0" i="0" kern="1200" dirty="0">
                          <a:solidFill>
                            <a:schemeClr val="dk1"/>
                          </a:solidFill>
                          <a:effectLst/>
                          <a:latin typeface="+mn-lt"/>
                          <a:ea typeface="+mn-ea"/>
                          <a:cs typeface="+mn-cs"/>
                        </a:rPr>
                        <a:t> Only 4 pins (0-3) is connected to Arduino</a:t>
                      </a:r>
                    </a:p>
                    <a:p>
                      <a:r>
                        <a:rPr lang="en-US" sz="1400" b="0" i="0" u="sng" kern="1200" dirty="0">
                          <a:solidFill>
                            <a:schemeClr val="dk1"/>
                          </a:solidFill>
                          <a:effectLst/>
                          <a:latin typeface="+mn-lt"/>
                          <a:ea typeface="+mn-ea"/>
                          <a:cs typeface="+mn-cs"/>
                        </a:rPr>
                        <a:t>In 8-Wire Mode</a:t>
                      </a:r>
                      <a:r>
                        <a:rPr lang="en-US" sz="1400" b="0" i="0" kern="1200" dirty="0">
                          <a:solidFill>
                            <a:schemeClr val="dk1"/>
                          </a:solidFill>
                          <a:effectLst/>
                          <a:latin typeface="+mn-lt"/>
                          <a:ea typeface="+mn-ea"/>
                          <a:cs typeface="+mn-cs"/>
                        </a:rPr>
                        <a:t> All 8 pins(0-7) are connected to Arduino</a:t>
                      </a:r>
                      <a:endParaRPr lang="en-US" sz="1400" dirty="0"/>
                    </a:p>
                  </a:txBody>
                  <a:tcPr/>
                </a:tc>
                <a:extLst>
                  <a:ext uri="{0D108BD9-81ED-4DB2-BD59-A6C34878D82A}">
                    <a16:rowId xmlns:a16="http://schemas.microsoft.com/office/drawing/2014/main" val="1572588250"/>
                  </a:ext>
                </a:extLst>
              </a:tr>
              <a:tr h="773694">
                <a:tc>
                  <a:txBody>
                    <a:bodyPr/>
                    <a:lstStyle/>
                    <a:p>
                      <a:r>
                        <a:rPr lang="en-US" sz="1400" dirty="0"/>
                        <a:t>15-&gt; LED + [Not present in the model we are using]</a:t>
                      </a:r>
                    </a:p>
                  </a:txBody>
                  <a:tcPr>
                    <a:solidFill>
                      <a:srgbClr val="FF0000"/>
                    </a:solidFill>
                  </a:tcPr>
                </a:tc>
                <a:tc>
                  <a:txBody>
                    <a:bodyPr/>
                    <a:lstStyle/>
                    <a:p>
                      <a:r>
                        <a:rPr lang="en-US" sz="1400" b="0" i="0" kern="1200" dirty="0">
                          <a:solidFill>
                            <a:schemeClr val="dk1"/>
                          </a:solidFill>
                          <a:effectLst/>
                          <a:latin typeface="+mn-lt"/>
                          <a:ea typeface="+mn-ea"/>
                          <a:cs typeface="+mn-cs"/>
                        </a:rPr>
                        <a:t>LED Positive: used to turn on/off backlight of the LCD </a:t>
                      </a:r>
                      <a:endParaRPr lang="en-US" sz="1400" dirty="0"/>
                    </a:p>
                  </a:txBody>
                  <a:tcPr>
                    <a:solidFill>
                      <a:srgbClr val="FF00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Connect to power supply i.e. 5V [not needed here]</a:t>
                      </a:r>
                    </a:p>
                  </a:txBody>
                  <a:tcPr>
                    <a:solidFill>
                      <a:srgbClr val="FF0000"/>
                    </a:solidFill>
                  </a:tcPr>
                </a:tc>
                <a:extLst>
                  <a:ext uri="{0D108BD9-81ED-4DB2-BD59-A6C34878D82A}">
                    <a16:rowId xmlns:a16="http://schemas.microsoft.com/office/drawing/2014/main" val="712029524"/>
                  </a:ext>
                </a:extLst>
              </a:tr>
              <a:tr h="747265">
                <a:tc>
                  <a:txBody>
                    <a:bodyPr/>
                    <a:lstStyle/>
                    <a:p>
                      <a:r>
                        <a:rPr lang="en-US" sz="1400" dirty="0"/>
                        <a:t>16-&gt; LED - [Not present in the model we are using]</a:t>
                      </a:r>
                    </a:p>
                  </a:txBody>
                  <a:tcPr>
                    <a:solidFill>
                      <a:srgbClr val="FF00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0" kern="1200" dirty="0">
                          <a:solidFill>
                            <a:schemeClr val="dk1"/>
                          </a:solidFill>
                          <a:effectLst/>
                          <a:latin typeface="+mn-lt"/>
                          <a:ea typeface="+mn-ea"/>
                          <a:cs typeface="+mn-cs"/>
                        </a:rPr>
                        <a:t>LED Negative: used to turn on/off backlight of the LCD </a:t>
                      </a:r>
                      <a:endParaRPr lang="en-US" sz="1400" dirty="0"/>
                    </a:p>
                  </a:txBody>
                  <a:tcPr>
                    <a:solidFill>
                      <a:srgbClr val="FF00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Connect to ground [not needed here]</a:t>
                      </a:r>
                    </a:p>
                    <a:p>
                      <a:endParaRPr lang="en-US" sz="1400" dirty="0"/>
                    </a:p>
                  </a:txBody>
                  <a:tcPr>
                    <a:solidFill>
                      <a:srgbClr val="FF0000"/>
                    </a:solidFill>
                  </a:tcPr>
                </a:tc>
                <a:extLst>
                  <a:ext uri="{0D108BD9-81ED-4DB2-BD59-A6C34878D82A}">
                    <a16:rowId xmlns:a16="http://schemas.microsoft.com/office/drawing/2014/main" val="1037532648"/>
                  </a:ext>
                </a:extLst>
              </a:tr>
            </a:tbl>
          </a:graphicData>
        </a:graphic>
      </p:graphicFrame>
      <p:sp>
        <p:nvSpPr>
          <p:cNvPr id="5" name="Date Placeholder 4">
            <a:extLst>
              <a:ext uri="{FF2B5EF4-FFF2-40B4-BE49-F238E27FC236}">
                <a16:creationId xmlns:a16="http://schemas.microsoft.com/office/drawing/2014/main" id="{68A395CE-FF1A-464D-AC01-E829EE85E546}"/>
              </a:ext>
            </a:extLst>
          </p:cNvPr>
          <p:cNvSpPr>
            <a:spLocks noGrp="1"/>
          </p:cNvSpPr>
          <p:nvPr>
            <p:ph type="dt" sz="half"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10B1EBAF-E05E-4718-ADBC-50C40F54B8B4}" type="datetime1">
              <a:rPr kumimoji="0" lang="en-US" sz="900" b="0" i="0" u="none" strike="noStrike" kern="1200" cap="none" spc="0" normalizeH="0" baseline="0" noProof="0" smtClean="0">
                <a:ln>
                  <a:noFill/>
                </a:ln>
                <a:solidFill>
                  <a:srgbClr val="FFFFFF"/>
                </a:solidFill>
                <a:effectLst/>
                <a:uLnTx/>
                <a:uFillTx/>
                <a:latin typeface="Calibri" panose="020F050202020403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11/24/2023</a:t>
            </a:fld>
            <a:endParaRPr kumimoji="0" lang="en-US" sz="9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7" name="Slide Number Placeholder 6">
            <a:extLst>
              <a:ext uri="{FF2B5EF4-FFF2-40B4-BE49-F238E27FC236}">
                <a16:creationId xmlns:a16="http://schemas.microsoft.com/office/drawing/2014/main" id="{6981F1F9-7EF2-470B-85D7-F480F1F8F6B6}"/>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D22F896-40B5-4ADD-8801-0D06FADFA095}" type="slidenum">
              <a:rPr kumimoji="0" lang="en-US" sz="1050" b="0" i="0" u="none" strike="noStrike" kern="1200" cap="none" spc="0" normalizeH="0" baseline="0" noProof="0" smtClean="0">
                <a:ln>
                  <a:noFill/>
                </a:ln>
                <a:solidFill>
                  <a:srgbClr val="FFFFFF"/>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75</a:t>
            </a:fld>
            <a:endParaRPr kumimoji="0" lang="en-US" sz="105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9570478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93A542-C4B1-4316-9DE2-F3E374B8336E}"/>
              </a:ext>
            </a:extLst>
          </p:cNvPr>
          <p:cNvSpPr>
            <a:spLocks noGrp="1"/>
          </p:cNvSpPr>
          <p:nvPr>
            <p:ph type="title"/>
          </p:nvPr>
        </p:nvSpPr>
        <p:spPr/>
        <p:txBody>
          <a:bodyPr/>
          <a:lstStyle/>
          <a:p>
            <a:r>
              <a:rPr lang="en-US" dirty="0"/>
              <a:t>LCD (contd.)</a:t>
            </a:r>
          </a:p>
        </p:txBody>
      </p:sp>
      <p:sp>
        <p:nvSpPr>
          <p:cNvPr id="3" name="Content Placeholder 2">
            <a:extLst>
              <a:ext uri="{FF2B5EF4-FFF2-40B4-BE49-F238E27FC236}">
                <a16:creationId xmlns:a16="http://schemas.microsoft.com/office/drawing/2014/main" id="{C0D6D93D-0621-445E-9F6A-016120FC909C}"/>
              </a:ext>
            </a:extLst>
          </p:cNvPr>
          <p:cNvSpPr>
            <a:spLocks noGrp="1"/>
          </p:cNvSpPr>
          <p:nvPr>
            <p:ph idx="1"/>
          </p:nvPr>
        </p:nvSpPr>
        <p:spPr/>
        <p:txBody>
          <a:bodyPr>
            <a:normAutofit lnSpcReduction="10000"/>
          </a:bodyPr>
          <a:lstStyle/>
          <a:p>
            <a:pPr algn="just"/>
            <a:r>
              <a:rPr lang="en-US" b="1" i="1" u="sng" dirty="0">
                <a:solidFill>
                  <a:srgbClr val="555555"/>
                </a:solidFill>
                <a:effectLst/>
                <a:latin typeface="Roboto" panose="02000000000000000000" pitchFamily="2" charset="0"/>
              </a:rPr>
              <a:t>4-bit and 8-bit Mode of LCD:</a:t>
            </a:r>
            <a:endParaRPr lang="en-US" b="1" i="0" dirty="0">
              <a:solidFill>
                <a:srgbClr val="555555"/>
              </a:solidFill>
              <a:effectLst/>
              <a:latin typeface="Roboto" panose="02000000000000000000" pitchFamily="2" charset="0"/>
            </a:endParaRPr>
          </a:p>
          <a:p>
            <a:pPr algn="just"/>
            <a:r>
              <a:rPr lang="en-US" b="0" i="0" dirty="0">
                <a:solidFill>
                  <a:srgbClr val="555555"/>
                </a:solidFill>
                <a:effectLst/>
                <a:latin typeface="Roboto" panose="02000000000000000000" pitchFamily="2" charset="0"/>
              </a:rPr>
              <a:t>The LCD can work in two different modes, namely the 4-bit mode and the 8-bit mode. </a:t>
            </a:r>
          </a:p>
          <a:p>
            <a:pPr algn="just">
              <a:buFont typeface="Wingdings" panose="05000000000000000000" pitchFamily="2" charset="2"/>
              <a:buChar char="§"/>
            </a:pPr>
            <a:r>
              <a:rPr lang="en-US" b="0" i="0" dirty="0">
                <a:solidFill>
                  <a:srgbClr val="555555"/>
                </a:solidFill>
                <a:effectLst/>
                <a:latin typeface="Roboto" panose="02000000000000000000" pitchFamily="2" charset="0"/>
              </a:rPr>
              <a:t> In </a:t>
            </a:r>
            <a:r>
              <a:rPr lang="en-US" b="1" i="0" dirty="0">
                <a:solidFill>
                  <a:srgbClr val="555555"/>
                </a:solidFill>
                <a:effectLst/>
                <a:latin typeface="Roboto" panose="02000000000000000000" pitchFamily="2" charset="0"/>
              </a:rPr>
              <a:t>4 bit mode</a:t>
            </a:r>
            <a:r>
              <a:rPr lang="en-US" b="0" i="0" dirty="0">
                <a:solidFill>
                  <a:srgbClr val="555555"/>
                </a:solidFill>
                <a:effectLst/>
                <a:latin typeface="Roboto" panose="02000000000000000000" pitchFamily="2" charset="0"/>
              </a:rPr>
              <a:t> we send the data nibble by nibble, first upper nibble and then lower nibble. </a:t>
            </a:r>
            <a:r>
              <a:rPr lang="en-US" dirty="0">
                <a:solidFill>
                  <a:srgbClr val="555555"/>
                </a:solidFill>
                <a:latin typeface="Roboto" panose="02000000000000000000" pitchFamily="2" charset="0"/>
              </a:rPr>
              <a:t>A</a:t>
            </a:r>
            <a:r>
              <a:rPr lang="en-US" b="0" i="0" dirty="0">
                <a:solidFill>
                  <a:srgbClr val="555555"/>
                </a:solidFill>
                <a:effectLst/>
                <a:latin typeface="Roboto" panose="02000000000000000000" pitchFamily="2" charset="0"/>
              </a:rPr>
              <a:t> nibble is a group of four bits, so the lower four bits (D0-D3) of a byte form the lower nibble while the upper four bits (D4-D7) of a byte form the higher nibble. This enables us to send 8-bit data.</a:t>
            </a:r>
          </a:p>
          <a:p>
            <a:pPr algn="just">
              <a:buFont typeface="Wingdings" panose="05000000000000000000" pitchFamily="2" charset="2"/>
              <a:buChar char="§"/>
            </a:pPr>
            <a:r>
              <a:rPr lang="en-US" b="0" i="0" dirty="0">
                <a:solidFill>
                  <a:srgbClr val="555555"/>
                </a:solidFill>
                <a:effectLst/>
                <a:latin typeface="Roboto" panose="02000000000000000000" pitchFamily="2" charset="0"/>
              </a:rPr>
              <a:t>Whereas </a:t>
            </a:r>
            <a:r>
              <a:rPr lang="en-US" b="1" i="0" dirty="0">
                <a:solidFill>
                  <a:srgbClr val="555555"/>
                </a:solidFill>
                <a:effectLst/>
                <a:latin typeface="Roboto" panose="02000000000000000000" pitchFamily="2" charset="0"/>
              </a:rPr>
              <a:t>in 8-bit mode </a:t>
            </a:r>
            <a:r>
              <a:rPr lang="en-US" i="0" dirty="0">
                <a:solidFill>
                  <a:srgbClr val="555555"/>
                </a:solidFill>
                <a:effectLst/>
                <a:latin typeface="Roboto" panose="02000000000000000000" pitchFamily="2" charset="0"/>
              </a:rPr>
              <a:t>we send data byte by byte, so</a:t>
            </a:r>
            <a:r>
              <a:rPr lang="en-US" b="0" i="0" dirty="0">
                <a:solidFill>
                  <a:srgbClr val="555555"/>
                </a:solidFill>
                <a:effectLst/>
                <a:latin typeface="Roboto" panose="02000000000000000000" pitchFamily="2" charset="0"/>
              </a:rPr>
              <a:t> we can send the 8-bit data directly in one stroke since we use all the 8 data lines.</a:t>
            </a:r>
          </a:p>
          <a:p>
            <a:pPr algn="just"/>
            <a:r>
              <a:rPr lang="en-US" b="0" i="0" dirty="0">
                <a:solidFill>
                  <a:srgbClr val="555555"/>
                </a:solidFill>
                <a:effectLst/>
                <a:latin typeface="Roboto" panose="02000000000000000000" pitchFamily="2" charset="0"/>
              </a:rPr>
              <a:t>8-bit mode is faster and flawless than 4-bit mode. But the major drawback is that it needs 8 data lines connected to the microcontroller. This will make us run out of I/O pins on our Arduino board, so 4-bit mode is widely used. No control pins are used to set these modes. It's just the way of programming that change.</a:t>
            </a:r>
          </a:p>
        </p:txBody>
      </p:sp>
      <p:sp>
        <p:nvSpPr>
          <p:cNvPr id="4" name="Date Placeholder 3">
            <a:extLst>
              <a:ext uri="{FF2B5EF4-FFF2-40B4-BE49-F238E27FC236}">
                <a16:creationId xmlns:a16="http://schemas.microsoft.com/office/drawing/2014/main" id="{0B8CB029-5AFF-478B-B7E3-328982B1E10D}"/>
              </a:ext>
            </a:extLst>
          </p:cNvPr>
          <p:cNvSpPr>
            <a:spLocks noGrp="1"/>
          </p:cNvSpPr>
          <p:nvPr>
            <p:ph type="dt" sz="half"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F138D7BC-22B2-48DF-9E51-C2EC2AC07AD5}" type="datetime1">
              <a:rPr kumimoji="0" lang="en-US" sz="900" b="0" i="0" u="none" strike="noStrike" kern="1200" cap="none" spc="0" normalizeH="0" baseline="0" noProof="0" smtClean="0">
                <a:ln>
                  <a:noFill/>
                </a:ln>
                <a:solidFill>
                  <a:srgbClr val="FFFFFF"/>
                </a:solidFill>
                <a:effectLst/>
                <a:uLnTx/>
                <a:uFillTx/>
                <a:latin typeface="Calibri" panose="020F050202020403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11/24/2023</a:t>
            </a:fld>
            <a:endParaRPr kumimoji="0" lang="en-US" sz="9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41244E10-DB71-449D-96A9-2365429E0342}"/>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D22F896-40B5-4ADD-8801-0D06FADFA095}" type="slidenum">
              <a:rPr kumimoji="0" lang="en-US" sz="1050" b="0" i="0" u="none" strike="noStrike" kern="1200" cap="none" spc="0" normalizeH="0" baseline="0" noProof="0" smtClean="0">
                <a:ln>
                  <a:noFill/>
                </a:ln>
                <a:solidFill>
                  <a:srgbClr val="FFFFFF"/>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76</a:t>
            </a:fld>
            <a:endParaRPr kumimoji="0" lang="en-US" sz="105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3466927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F7A87A-216A-2886-5448-3E80526B303A}"/>
              </a:ext>
            </a:extLst>
          </p:cNvPr>
          <p:cNvSpPr>
            <a:spLocks noGrp="1"/>
          </p:cNvSpPr>
          <p:nvPr>
            <p:ph type="title"/>
          </p:nvPr>
        </p:nvSpPr>
        <p:spPr/>
        <p:txBody>
          <a:bodyPr/>
          <a:lstStyle/>
          <a:p>
            <a:r>
              <a:rPr lang="en-US" dirty="0"/>
              <a:t>Proteus Connection</a:t>
            </a:r>
          </a:p>
        </p:txBody>
      </p:sp>
      <p:pic>
        <p:nvPicPr>
          <p:cNvPr id="8" name="Content Placeholder 7">
            <a:extLst>
              <a:ext uri="{FF2B5EF4-FFF2-40B4-BE49-F238E27FC236}">
                <a16:creationId xmlns:a16="http://schemas.microsoft.com/office/drawing/2014/main" id="{BAC068B8-857E-BC4F-7F85-CD82FDF54EC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11889" y="1900051"/>
            <a:ext cx="7300500" cy="4022725"/>
          </a:xfrm>
        </p:spPr>
      </p:pic>
      <p:sp>
        <p:nvSpPr>
          <p:cNvPr id="4" name="Date Placeholder 3">
            <a:extLst>
              <a:ext uri="{FF2B5EF4-FFF2-40B4-BE49-F238E27FC236}">
                <a16:creationId xmlns:a16="http://schemas.microsoft.com/office/drawing/2014/main" id="{BF78B9B8-5A81-26CC-C858-B01C146E107F}"/>
              </a:ext>
            </a:extLst>
          </p:cNvPr>
          <p:cNvSpPr>
            <a:spLocks noGrp="1"/>
          </p:cNvSpPr>
          <p:nvPr>
            <p:ph type="dt" sz="half"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2D84B1BD-CF0C-4CC0-AA3C-D13D38269CB9}" type="datetime1">
              <a:rPr kumimoji="0" lang="en-US" sz="900" b="0" i="0" u="none" strike="noStrike" kern="1200" cap="none" spc="0" normalizeH="0" baseline="0" noProof="0" smtClean="0">
                <a:ln>
                  <a:noFill/>
                </a:ln>
                <a:solidFill>
                  <a:srgbClr val="FFFFFF"/>
                </a:solidFill>
                <a:effectLst/>
                <a:uLnTx/>
                <a:uFillTx/>
                <a:latin typeface="Calibri" panose="020F050202020403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11/24/2023</a:t>
            </a:fld>
            <a:endParaRPr kumimoji="0" lang="en-US" sz="9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D82D1E40-B3A8-AB92-282C-F7C8EDFF6E1B}"/>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5F1D94D-E39D-4060-8F8E-01EBC27FED6C}" type="slidenum">
              <a:rPr kumimoji="0" lang="en-US" sz="1050" b="0" i="0" u="none" strike="noStrike" kern="1200" cap="none" spc="0" normalizeH="0" baseline="0" noProof="0" smtClean="0">
                <a:ln>
                  <a:noFill/>
                </a:ln>
                <a:solidFill>
                  <a:srgbClr val="FFFFFF"/>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77</a:t>
            </a:fld>
            <a:endParaRPr kumimoji="0" lang="en-US" sz="105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10" name="Picture 9">
            <a:extLst>
              <a:ext uri="{FF2B5EF4-FFF2-40B4-BE49-F238E27FC236}">
                <a16:creationId xmlns:a16="http://schemas.microsoft.com/office/drawing/2014/main" id="{169F8778-E2FF-721E-6987-41E09763BC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56470" y="2990850"/>
            <a:ext cx="1234440" cy="876300"/>
          </a:xfrm>
          <a:prstGeom prst="rect">
            <a:avLst/>
          </a:prstGeom>
        </p:spPr>
      </p:pic>
      <p:sp>
        <p:nvSpPr>
          <p:cNvPr id="11" name="TextBox 10">
            <a:extLst>
              <a:ext uri="{FF2B5EF4-FFF2-40B4-BE49-F238E27FC236}">
                <a16:creationId xmlns:a16="http://schemas.microsoft.com/office/drawing/2014/main" id="{5127B181-2D44-3616-A833-B9AACE5A13AC}"/>
              </a:ext>
            </a:extLst>
          </p:cNvPr>
          <p:cNvSpPr txBox="1"/>
          <p:nvPr/>
        </p:nvSpPr>
        <p:spPr>
          <a:xfrm>
            <a:off x="9712199" y="2548634"/>
            <a:ext cx="2235997"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rPr>
              <a:t>Components Needed:</a:t>
            </a:r>
          </a:p>
        </p:txBody>
      </p:sp>
    </p:spTree>
    <p:extLst>
      <p:ext uri="{BB962C8B-B14F-4D97-AF65-F5344CB8AC3E}">
        <p14:creationId xmlns:p14="http://schemas.microsoft.com/office/powerpoint/2010/main" val="88286615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E4DA48-588C-4F81-87BD-C9C81D588818}"/>
              </a:ext>
            </a:extLst>
          </p:cNvPr>
          <p:cNvSpPr>
            <a:spLocks noGrp="1"/>
          </p:cNvSpPr>
          <p:nvPr>
            <p:ph type="title"/>
          </p:nvPr>
        </p:nvSpPr>
        <p:spPr/>
        <p:txBody>
          <a:bodyPr/>
          <a:lstStyle/>
          <a:p>
            <a:r>
              <a:rPr lang="en-US" dirty="0"/>
              <a:t>Code for LCD</a:t>
            </a:r>
          </a:p>
        </p:txBody>
      </p:sp>
      <p:sp>
        <p:nvSpPr>
          <p:cNvPr id="3" name="Content Placeholder 2">
            <a:extLst>
              <a:ext uri="{FF2B5EF4-FFF2-40B4-BE49-F238E27FC236}">
                <a16:creationId xmlns:a16="http://schemas.microsoft.com/office/drawing/2014/main" id="{D78B87CB-C3ED-462B-D475-16983C9A569D}"/>
              </a:ext>
            </a:extLst>
          </p:cNvPr>
          <p:cNvSpPr>
            <a:spLocks noGrp="1"/>
          </p:cNvSpPr>
          <p:nvPr>
            <p:ph idx="1"/>
          </p:nvPr>
        </p:nvSpPr>
        <p:spPr>
          <a:xfrm>
            <a:off x="1097280" y="1845733"/>
            <a:ext cx="10058400" cy="4519897"/>
          </a:xfrm>
        </p:spPr>
        <p:txBody>
          <a:bodyPr numCol="3">
            <a:normAutofit fontScale="70000" lnSpcReduction="20000"/>
          </a:bodyPr>
          <a:lstStyle/>
          <a:p>
            <a:r>
              <a:rPr lang="en-US" dirty="0"/>
              <a:t>#include &lt;</a:t>
            </a:r>
            <a:r>
              <a:rPr lang="en-US" dirty="0" err="1"/>
              <a:t>LiquidCrystal.h</a:t>
            </a:r>
            <a:r>
              <a:rPr lang="en-US" dirty="0"/>
              <a:t>&gt;</a:t>
            </a:r>
          </a:p>
          <a:p>
            <a:r>
              <a:rPr lang="en-US" dirty="0"/>
              <a:t>// initialize the library with the numbers of the interface pins</a:t>
            </a:r>
          </a:p>
          <a:p>
            <a:r>
              <a:rPr lang="en-US" dirty="0"/>
              <a:t>//</a:t>
            </a:r>
            <a:r>
              <a:rPr lang="en-US" dirty="0" err="1"/>
              <a:t>LiquidCrystal</a:t>
            </a:r>
            <a:r>
              <a:rPr lang="en-US" dirty="0"/>
              <a:t> lcd(</a:t>
            </a:r>
            <a:r>
              <a:rPr lang="en-US" dirty="0" err="1"/>
              <a:t>rs</a:t>
            </a:r>
            <a:r>
              <a:rPr lang="en-US" dirty="0"/>
              <a:t>, </a:t>
            </a:r>
            <a:r>
              <a:rPr lang="en-US" dirty="0" err="1"/>
              <a:t>en</a:t>
            </a:r>
            <a:r>
              <a:rPr lang="en-US" dirty="0"/>
              <a:t>, d4, d5, d6, d7);</a:t>
            </a:r>
          </a:p>
          <a:p>
            <a:r>
              <a:rPr lang="en-US" dirty="0" err="1"/>
              <a:t>LiquidCrystal</a:t>
            </a:r>
            <a:r>
              <a:rPr lang="en-US" dirty="0"/>
              <a:t> lcd(13, 12, 11, 10, 9, 8);</a:t>
            </a:r>
          </a:p>
          <a:p>
            <a:r>
              <a:rPr lang="en-US" dirty="0"/>
              <a:t>void setup() {</a:t>
            </a:r>
          </a:p>
          <a:p>
            <a:r>
              <a:rPr lang="en-US" dirty="0"/>
              <a:t>  // set up the LCD's number of columns and rows:</a:t>
            </a:r>
          </a:p>
          <a:p>
            <a:r>
              <a:rPr lang="en-US" dirty="0"/>
              <a:t>  </a:t>
            </a:r>
            <a:r>
              <a:rPr lang="en-US" dirty="0" err="1"/>
              <a:t>lcd.begin</a:t>
            </a:r>
            <a:r>
              <a:rPr lang="en-US" dirty="0"/>
              <a:t>(16, 2);</a:t>
            </a:r>
          </a:p>
          <a:p>
            <a:r>
              <a:rPr lang="en-US" dirty="0"/>
              <a:t>  </a:t>
            </a:r>
            <a:r>
              <a:rPr lang="en-US" dirty="0" err="1"/>
              <a:t>lcd.setCursor</a:t>
            </a:r>
            <a:r>
              <a:rPr lang="en-US" dirty="0"/>
              <a:t>(0,0);</a:t>
            </a:r>
          </a:p>
          <a:p>
            <a:r>
              <a:rPr lang="en-US" dirty="0"/>
              <a:t>  </a:t>
            </a:r>
            <a:r>
              <a:rPr lang="en-US" dirty="0" err="1"/>
              <a:t>lcd.clear</a:t>
            </a:r>
            <a:r>
              <a:rPr lang="en-US" dirty="0"/>
              <a:t>();</a:t>
            </a:r>
          </a:p>
          <a:p>
            <a:r>
              <a:rPr lang="en-US" dirty="0"/>
              <a:t>  </a:t>
            </a:r>
            <a:r>
              <a:rPr lang="en-US" dirty="0" err="1"/>
              <a:t>lcd.print</a:t>
            </a:r>
            <a:r>
              <a:rPr lang="en-US" dirty="0"/>
              <a:t>("Loading/Initializing"); </a:t>
            </a:r>
          </a:p>
          <a:p>
            <a:r>
              <a:rPr lang="en-US" dirty="0"/>
              <a:t>// Print a message to the LCD.</a:t>
            </a:r>
          </a:p>
          <a:p>
            <a:r>
              <a:rPr lang="en-US" dirty="0"/>
              <a:t>}</a:t>
            </a:r>
          </a:p>
          <a:p>
            <a:r>
              <a:rPr lang="en-US" dirty="0"/>
              <a:t>void loop() {</a:t>
            </a:r>
          </a:p>
          <a:p>
            <a:r>
              <a:rPr lang="en-US" dirty="0"/>
              <a:t>  // set the cursor to column 0, line 1</a:t>
            </a:r>
          </a:p>
          <a:p>
            <a:r>
              <a:rPr lang="en-US" dirty="0"/>
              <a:t>  // (note: line 1 is the second row, since counting begins with 0):</a:t>
            </a:r>
          </a:p>
          <a:p>
            <a:r>
              <a:rPr lang="en-US" dirty="0"/>
              <a:t>  </a:t>
            </a:r>
            <a:r>
              <a:rPr lang="en-US" dirty="0" err="1"/>
              <a:t>lcd.setCursor</a:t>
            </a:r>
            <a:r>
              <a:rPr lang="en-US" dirty="0"/>
              <a:t>(0, 1);</a:t>
            </a:r>
          </a:p>
          <a:p>
            <a:r>
              <a:rPr lang="en-US" dirty="0"/>
              <a:t>  // print the number of seconds since reset:</a:t>
            </a:r>
          </a:p>
          <a:p>
            <a:r>
              <a:rPr lang="en-US" dirty="0"/>
              <a:t>  delay(3000);</a:t>
            </a:r>
          </a:p>
          <a:p>
            <a:r>
              <a:rPr lang="en-US" dirty="0"/>
              <a:t>  </a:t>
            </a:r>
            <a:r>
              <a:rPr lang="en-US" dirty="0" err="1"/>
              <a:t>lcd.print</a:t>
            </a:r>
            <a:r>
              <a:rPr lang="en-US" dirty="0"/>
              <a:t>("MSD Lab");</a:t>
            </a:r>
          </a:p>
          <a:p>
            <a:r>
              <a:rPr lang="en-US" dirty="0"/>
              <a:t>  delay(2000);</a:t>
            </a:r>
          </a:p>
          <a:p>
            <a:r>
              <a:rPr lang="en-US" dirty="0"/>
              <a:t>  </a:t>
            </a:r>
            <a:r>
              <a:rPr lang="en-US" dirty="0" err="1"/>
              <a:t>lcd.clear</a:t>
            </a:r>
            <a:r>
              <a:rPr lang="en-US" dirty="0"/>
              <a:t>();</a:t>
            </a:r>
          </a:p>
          <a:p>
            <a:r>
              <a:rPr lang="en-US" dirty="0"/>
              <a:t>  delay(2000);</a:t>
            </a:r>
          </a:p>
          <a:p>
            <a:r>
              <a:rPr lang="en-US" dirty="0"/>
              <a:t>  </a:t>
            </a:r>
            <a:r>
              <a:rPr lang="en-US" dirty="0" err="1"/>
              <a:t>lcd.print</a:t>
            </a:r>
            <a:r>
              <a:rPr lang="en-US" dirty="0"/>
              <a:t>("Cursor Blink");</a:t>
            </a:r>
          </a:p>
          <a:p>
            <a:r>
              <a:rPr lang="en-US" dirty="0"/>
              <a:t>  </a:t>
            </a:r>
            <a:r>
              <a:rPr lang="en-US" dirty="0" err="1"/>
              <a:t>lcd.blink</a:t>
            </a:r>
            <a:r>
              <a:rPr lang="en-US" dirty="0"/>
              <a:t>();</a:t>
            </a:r>
          </a:p>
          <a:p>
            <a:r>
              <a:rPr lang="en-US" dirty="0"/>
              <a:t>  delay(2000);</a:t>
            </a:r>
          </a:p>
          <a:p>
            <a:r>
              <a:rPr lang="en-US" dirty="0"/>
              <a:t>  </a:t>
            </a:r>
            <a:r>
              <a:rPr lang="en-US" dirty="0" err="1"/>
              <a:t>lcd.clear</a:t>
            </a:r>
            <a:r>
              <a:rPr lang="en-US" dirty="0"/>
              <a:t>();</a:t>
            </a:r>
          </a:p>
          <a:p>
            <a:r>
              <a:rPr lang="en-US" dirty="0"/>
              <a:t>  </a:t>
            </a:r>
            <a:r>
              <a:rPr lang="en-US" dirty="0" err="1"/>
              <a:t>lcd.print</a:t>
            </a:r>
            <a:r>
              <a:rPr lang="en-US" dirty="0"/>
              <a:t>("</a:t>
            </a:r>
            <a:r>
              <a:rPr lang="en-US" dirty="0" err="1"/>
              <a:t>U_cursor</a:t>
            </a:r>
            <a:r>
              <a:rPr lang="en-US" dirty="0"/>
              <a:t>");</a:t>
            </a:r>
          </a:p>
          <a:p>
            <a:r>
              <a:rPr lang="en-US" dirty="0"/>
              <a:t>  </a:t>
            </a:r>
            <a:r>
              <a:rPr lang="en-US" dirty="0" err="1"/>
              <a:t>lcd.cursor</a:t>
            </a:r>
            <a:r>
              <a:rPr lang="en-US" dirty="0"/>
              <a:t>();</a:t>
            </a:r>
          </a:p>
          <a:p>
            <a:r>
              <a:rPr lang="en-US" dirty="0"/>
              <a:t>  delay(2000);</a:t>
            </a:r>
          </a:p>
          <a:p>
            <a:r>
              <a:rPr lang="en-US" dirty="0"/>
              <a:t>  </a:t>
            </a:r>
            <a:r>
              <a:rPr lang="en-US" dirty="0" err="1"/>
              <a:t>lcd.clear</a:t>
            </a:r>
            <a:r>
              <a:rPr lang="en-US" dirty="0"/>
              <a:t>();</a:t>
            </a:r>
          </a:p>
          <a:p>
            <a:r>
              <a:rPr lang="en-US" dirty="0"/>
              <a:t>  </a:t>
            </a:r>
            <a:r>
              <a:rPr lang="en-US" dirty="0" err="1"/>
              <a:t>lcd.print</a:t>
            </a:r>
            <a:r>
              <a:rPr lang="en-US" dirty="0"/>
              <a:t>("No cursor");</a:t>
            </a:r>
          </a:p>
          <a:p>
            <a:r>
              <a:rPr lang="en-US" dirty="0"/>
              <a:t>  </a:t>
            </a:r>
            <a:r>
              <a:rPr lang="en-US" dirty="0" err="1"/>
              <a:t>lcd.noCursor</a:t>
            </a:r>
            <a:r>
              <a:rPr lang="en-US" dirty="0"/>
              <a:t>();</a:t>
            </a:r>
          </a:p>
          <a:p>
            <a:r>
              <a:rPr lang="en-US" dirty="0"/>
              <a:t>  delay(2000);</a:t>
            </a:r>
          </a:p>
          <a:p>
            <a:r>
              <a:rPr lang="en-US" dirty="0"/>
              <a:t>  </a:t>
            </a:r>
            <a:r>
              <a:rPr lang="en-US" dirty="0" err="1"/>
              <a:t>lcd.clear</a:t>
            </a:r>
            <a:r>
              <a:rPr lang="en-US" dirty="0"/>
              <a:t>();</a:t>
            </a:r>
          </a:p>
          <a:p>
            <a:r>
              <a:rPr lang="en-US" dirty="0"/>
              <a:t>  </a:t>
            </a:r>
            <a:r>
              <a:rPr lang="en-US" dirty="0" err="1"/>
              <a:t>lcd.print</a:t>
            </a:r>
            <a:r>
              <a:rPr lang="en-US" dirty="0"/>
              <a:t>("Resume");</a:t>
            </a:r>
          </a:p>
          <a:p>
            <a:r>
              <a:rPr lang="en-US" dirty="0"/>
              <a:t>  </a:t>
            </a:r>
            <a:r>
              <a:rPr lang="en-US" dirty="0" err="1"/>
              <a:t>lcd.display</a:t>
            </a:r>
            <a:r>
              <a:rPr lang="en-US" dirty="0"/>
              <a:t>();</a:t>
            </a:r>
          </a:p>
          <a:p>
            <a:r>
              <a:rPr lang="en-US" dirty="0"/>
              <a:t>  delay(2000); </a:t>
            </a:r>
          </a:p>
          <a:p>
            <a:r>
              <a:rPr lang="en-US" dirty="0"/>
              <a:t>  </a:t>
            </a:r>
            <a:r>
              <a:rPr lang="en-US" dirty="0" err="1"/>
              <a:t>lcd.clear</a:t>
            </a:r>
            <a:r>
              <a:rPr lang="en-US" dirty="0"/>
              <a:t>();</a:t>
            </a:r>
          </a:p>
          <a:p>
            <a:r>
              <a:rPr lang="en-US" dirty="0"/>
              <a:t>  </a:t>
            </a:r>
          </a:p>
          <a:p>
            <a:r>
              <a:rPr lang="en-US" dirty="0"/>
              <a:t>}</a:t>
            </a:r>
          </a:p>
        </p:txBody>
      </p:sp>
      <p:sp>
        <p:nvSpPr>
          <p:cNvPr id="4" name="Date Placeholder 3">
            <a:extLst>
              <a:ext uri="{FF2B5EF4-FFF2-40B4-BE49-F238E27FC236}">
                <a16:creationId xmlns:a16="http://schemas.microsoft.com/office/drawing/2014/main" id="{1E27B51D-2CC8-796C-EC89-C8D8A3E94E70}"/>
              </a:ext>
            </a:extLst>
          </p:cNvPr>
          <p:cNvSpPr>
            <a:spLocks noGrp="1"/>
          </p:cNvSpPr>
          <p:nvPr>
            <p:ph type="dt" sz="half"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FFDF1857-4EA1-47C9-8F3F-ED6B14A246EB}" type="datetime1">
              <a:rPr kumimoji="0" lang="en-US" sz="900" b="0" i="0" u="none" strike="noStrike" kern="1200" cap="none" spc="0" normalizeH="0" baseline="0" noProof="0" smtClean="0">
                <a:ln>
                  <a:noFill/>
                </a:ln>
                <a:solidFill>
                  <a:srgbClr val="FFFFFF"/>
                </a:solidFill>
                <a:effectLst/>
                <a:uLnTx/>
                <a:uFillTx/>
                <a:latin typeface="Calibri" panose="020F050202020403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11/24/2023</a:t>
            </a:fld>
            <a:endParaRPr kumimoji="0" lang="en-US" sz="9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5CF5DF95-12B1-016C-0B0D-931101736294}"/>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5F1D94D-E39D-4060-8F8E-01EBC27FED6C}" type="slidenum">
              <a:rPr kumimoji="0" lang="en-US" sz="1050" b="0" i="0" u="none" strike="noStrike" kern="1200" cap="none" spc="0" normalizeH="0" baseline="0" noProof="0" smtClean="0">
                <a:ln>
                  <a:noFill/>
                </a:ln>
                <a:solidFill>
                  <a:srgbClr val="FFFFFF"/>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78</a:t>
            </a:fld>
            <a:endParaRPr kumimoji="0" lang="en-US" sz="105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7214965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0E8E64-5735-EDED-CBC5-F26AD4E563E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98BD0B0-3019-95C2-B5D4-10BEDEB88FEA}"/>
              </a:ext>
            </a:extLst>
          </p:cNvPr>
          <p:cNvSpPr>
            <a:spLocks noGrp="1"/>
          </p:cNvSpPr>
          <p:nvPr>
            <p:ph idx="1"/>
          </p:nvPr>
        </p:nvSpPr>
        <p:spPr/>
        <p:txBody>
          <a:bodyPr/>
          <a:lstStyle/>
          <a:p>
            <a:endParaRPr lang="en-US"/>
          </a:p>
        </p:txBody>
      </p:sp>
      <p:sp>
        <p:nvSpPr>
          <p:cNvPr id="4" name="Date Placeholder 3">
            <a:extLst>
              <a:ext uri="{FF2B5EF4-FFF2-40B4-BE49-F238E27FC236}">
                <a16:creationId xmlns:a16="http://schemas.microsoft.com/office/drawing/2014/main" id="{D24F4A3A-264B-5DCD-4743-801817CC2D1A}"/>
              </a:ext>
            </a:extLst>
          </p:cNvPr>
          <p:cNvSpPr>
            <a:spLocks noGrp="1"/>
          </p:cNvSpPr>
          <p:nvPr>
            <p:ph type="dt" sz="half" idx="10"/>
          </p:nvPr>
        </p:nvSpPr>
        <p:spPr/>
        <p:txBody>
          <a:bodyPr/>
          <a:lstStyle/>
          <a:p>
            <a:fld id="{962FC1E0-3EBF-466D-A23C-FDCDC7EDB9EA}" type="datetime1">
              <a:rPr lang="en-US" smtClean="0"/>
              <a:t>11/24/2023</a:t>
            </a:fld>
            <a:endParaRPr lang="en-US"/>
          </a:p>
        </p:txBody>
      </p:sp>
      <p:sp>
        <p:nvSpPr>
          <p:cNvPr id="5" name="Slide Number Placeholder 4">
            <a:extLst>
              <a:ext uri="{FF2B5EF4-FFF2-40B4-BE49-F238E27FC236}">
                <a16:creationId xmlns:a16="http://schemas.microsoft.com/office/drawing/2014/main" id="{7A73B7E1-F51A-515E-D5FE-4EBF5DBBA42F}"/>
              </a:ext>
            </a:extLst>
          </p:cNvPr>
          <p:cNvSpPr>
            <a:spLocks noGrp="1"/>
          </p:cNvSpPr>
          <p:nvPr>
            <p:ph type="sldNum" sz="quarter" idx="12"/>
          </p:nvPr>
        </p:nvSpPr>
        <p:spPr/>
        <p:txBody>
          <a:bodyPr/>
          <a:lstStyle/>
          <a:p>
            <a:fld id="{85F1D94D-E39D-4060-8F8E-01EBC27FED6C}" type="slidenum">
              <a:rPr lang="en-US" smtClean="0"/>
              <a:t>79</a:t>
            </a:fld>
            <a:endParaRPr lang="en-US"/>
          </a:p>
        </p:txBody>
      </p:sp>
      <p:pic>
        <p:nvPicPr>
          <p:cNvPr id="7" name="Picture 6">
            <a:extLst>
              <a:ext uri="{FF2B5EF4-FFF2-40B4-BE49-F238E27FC236}">
                <a16:creationId xmlns:a16="http://schemas.microsoft.com/office/drawing/2014/main" id="{C38AC8FC-697E-E170-D1F6-38EDF6CC3F64}"/>
              </a:ext>
            </a:extLst>
          </p:cNvPr>
          <p:cNvPicPr>
            <a:picLocks noChangeAspect="1"/>
          </p:cNvPicPr>
          <p:nvPr/>
        </p:nvPicPr>
        <p:blipFill>
          <a:blip r:embed="rId2"/>
          <a:stretch>
            <a:fillRect/>
          </a:stretch>
        </p:blipFill>
        <p:spPr>
          <a:xfrm>
            <a:off x="390697" y="286602"/>
            <a:ext cx="10893349" cy="5999897"/>
          </a:xfrm>
          <a:prstGeom prst="rect">
            <a:avLst/>
          </a:prstGeom>
        </p:spPr>
      </p:pic>
    </p:spTree>
    <p:extLst>
      <p:ext uri="{BB962C8B-B14F-4D97-AF65-F5344CB8AC3E}">
        <p14:creationId xmlns:p14="http://schemas.microsoft.com/office/powerpoint/2010/main" val="622818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166472-D470-44FA-B237-E97B4C200BD3}"/>
              </a:ext>
            </a:extLst>
          </p:cNvPr>
          <p:cNvSpPr>
            <a:spLocks noGrp="1"/>
          </p:cNvSpPr>
          <p:nvPr>
            <p:ph type="title"/>
          </p:nvPr>
        </p:nvSpPr>
        <p:spPr/>
        <p:txBody>
          <a:bodyPr/>
          <a:lstStyle/>
          <a:p>
            <a:r>
              <a:rPr lang="en-US" sz="4800" dirty="0">
                <a:latin typeface="Cambria" panose="02040503050406030204" pitchFamily="18" charset="0"/>
                <a:ea typeface="Cambria" panose="02040503050406030204" pitchFamily="18" charset="0"/>
              </a:rPr>
              <a:t>Arduino programming language</a:t>
            </a:r>
            <a:endParaRPr lang="en-US" dirty="0"/>
          </a:p>
        </p:txBody>
      </p:sp>
      <p:sp>
        <p:nvSpPr>
          <p:cNvPr id="3" name="Content Placeholder 2">
            <a:extLst>
              <a:ext uri="{FF2B5EF4-FFF2-40B4-BE49-F238E27FC236}">
                <a16:creationId xmlns:a16="http://schemas.microsoft.com/office/drawing/2014/main" id="{9B7209D6-B613-47B5-AD78-34E5FFF09654}"/>
              </a:ext>
            </a:extLst>
          </p:cNvPr>
          <p:cNvSpPr>
            <a:spLocks noGrp="1"/>
          </p:cNvSpPr>
          <p:nvPr>
            <p:ph idx="1"/>
          </p:nvPr>
        </p:nvSpPr>
        <p:spPr/>
        <p:txBody>
          <a:bodyPr/>
          <a:lstStyle/>
          <a:p>
            <a:r>
              <a:rPr lang="en-US" sz="3600" dirty="0">
                <a:latin typeface="Cambria" panose="02040503050406030204" pitchFamily="18" charset="0"/>
                <a:ea typeface="Cambria" panose="02040503050406030204" pitchFamily="18" charset="0"/>
              </a:rPr>
              <a:t>Arduino programming language can be divided in </a:t>
            </a:r>
            <a:r>
              <a:rPr lang="en-US" sz="3600" b="1" dirty="0">
                <a:latin typeface="Cambria" panose="02040503050406030204" pitchFamily="18" charset="0"/>
                <a:ea typeface="Cambria" panose="02040503050406030204" pitchFamily="18" charset="0"/>
              </a:rPr>
              <a:t>three main parts: </a:t>
            </a:r>
          </a:p>
          <a:p>
            <a:endParaRPr lang="en-US" sz="3600" b="1" dirty="0">
              <a:latin typeface="Cambria" panose="02040503050406030204" pitchFamily="18" charset="0"/>
              <a:ea typeface="Cambria" panose="02040503050406030204" pitchFamily="18" charset="0"/>
            </a:endParaRPr>
          </a:p>
          <a:p>
            <a:pPr lvl="4">
              <a:buFont typeface="Wingdings" panose="05000000000000000000" pitchFamily="2" charset="2"/>
              <a:buChar char="Ø"/>
            </a:pPr>
            <a:r>
              <a:rPr lang="en-US" sz="3200" dirty="0">
                <a:latin typeface="Cambria" panose="02040503050406030204" pitchFamily="18" charset="0"/>
                <a:ea typeface="Cambria" panose="02040503050406030204" pitchFamily="18" charset="0"/>
              </a:rPr>
              <a:t> structure, </a:t>
            </a:r>
          </a:p>
          <a:p>
            <a:pPr lvl="4">
              <a:buFont typeface="Wingdings" panose="05000000000000000000" pitchFamily="2" charset="2"/>
              <a:buChar char="Ø"/>
            </a:pPr>
            <a:r>
              <a:rPr lang="en-US" sz="3200" dirty="0">
                <a:latin typeface="Cambria" panose="02040503050406030204" pitchFamily="18" charset="0"/>
                <a:ea typeface="Cambria" panose="02040503050406030204" pitchFamily="18" charset="0"/>
              </a:rPr>
              <a:t> values (variables and constants), and </a:t>
            </a:r>
          </a:p>
          <a:p>
            <a:pPr lvl="4">
              <a:buFont typeface="Wingdings" panose="05000000000000000000" pitchFamily="2" charset="2"/>
              <a:buChar char="Ø"/>
            </a:pPr>
            <a:r>
              <a:rPr lang="en-US" sz="3200" dirty="0">
                <a:latin typeface="Cambria" panose="02040503050406030204" pitchFamily="18" charset="0"/>
                <a:ea typeface="Cambria" panose="02040503050406030204" pitchFamily="18" charset="0"/>
              </a:rPr>
              <a:t> functions.</a:t>
            </a:r>
          </a:p>
          <a:p>
            <a:endParaRPr lang="en-US" dirty="0"/>
          </a:p>
        </p:txBody>
      </p:sp>
      <p:sp>
        <p:nvSpPr>
          <p:cNvPr id="4" name="Date Placeholder 3">
            <a:extLst>
              <a:ext uri="{FF2B5EF4-FFF2-40B4-BE49-F238E27FC236}">
                <a16:creationId xmlns:a16="http://schemas.microsoft.com/office/drawing/2014/main" id="{BC6835AA-4781-42EF-BF56-DCD6AAF42E6D}"/>
              </a:ext>
            </a:extLst>
          </p:cNvPr>
          <p:cNvSpPr>
            <a:spLocks noGrp="1"/>
          </p:cNvSpPr>
          <p:nvPr>
            <p:ph type="dt" sz="half" idx="10"/>
          </p:nvPr>
        </p:nvSpPr>
        <p:spPr/>
        <p:txBody>
          <a:bodyPr/>
          <a:lstStyle/>
          <a:p>
            <a:fld id="{038A482E-619C-467F-8614-384197383B8F}" type="datetime1">
              <a:rPr lang="en-US" smtClean="0"/>
              <a:t>11/24/2023</a:t>
            </a:fld>
            <a:endParaRPr lang="en-US"/>
          </a:p>
        </p:txBody>
      </p:sp>
      <p:sp>
        <p:nvSpPr>
          <p:cNvPr id="6" name="Slide Number Placeholder 5">
            <a:extLst>
              <a:ext uri="{FF2B5EF4-FFF2-40B4-BE49-F238E27FC236}">
                <a16:creationId xmlns:a16="http://schemas.microsoft.com/office/drawing/2014/main" id="{70C53B04-2D23-4ACE-A4FB-EA59CA31C0F6}"/>
              </a:ext>
            </a:extLst>
          </p:cNvPr>
          <p:cNvSpPr>
            <a:spLocks noGrp="1"/>
          </p:cNvSpPr>
          <p:nvPr>
            <p:ph type="sldNum" sz="quarter" idx="12"/>
          </p:nvPr>
        </p:nvSpPr>
        <p:spPr/>
        <p:txBody>
          <a:bodyPr/>
          <a:lstStyle/>
          <a:p>
            <a:fld id="{85F1D94D-E39D-4060-8F8E-01EBC27FED6C}" type="slidenum">
              <a:rPr lang="en-US" smtClean="0"/>
              <a:t>8</a:t>
            </a:fld>
            <a:endParaRPr lang="en-US"/>
          </a:p>
        </p:txBody>
      </p:sp>
    </p:spTree>
    <p:extLst>
      <p:ext uri="{BB962C8B-B14F-4D97-AF65-F5344CB8AC3E}">
        <p14:creationId xmlns:p14="http://schemas.microsoft.com/office/powerpoint/2010/main" val="328884387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E8DB15-044C-3F23-1C08-A33D432E824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9458615-B3D0-0CDB-ADDB-F21D2F344BD2}"/>
              </a:ext>
            </a:extLst>
          </p:cNvPr>
          <p:cNvSpPr>
            <a:spLocks noGrp="1"/>
          </p:cNvSpPr>
          <p:nvPr>
            <p:ph idx="1"/>
          </p:nvPr>
        </p:nvSpPr>
        <p:spPr/>
        <p:txBody>
          <a:bodyPr/>
          <a:lstStyle/>
          <a:p>
            <a:endParaRPr lang="en-US"/>
          </a:p>
        </p:txBody>
      </p:sp>
      <p:sp>
        <p:nvSpPr>
          <p:cNvPr id="4" name="Date Placeholder 3">
            <a:extLst>
              <a:ext uri="{FF2B5EF4-FFF2-40B4-BE49-F238E27FC236}">
                <a16:creationId xmlns:a16="http://schemas.microsoft.com/office/drawing/2014/main" id="{A7558EA9-8631-5E41-082C-7E0B5441939D}"/>
              </a:ext>
            </a:extLst>
          </p:cNvPr>
          <p:cNvSpPr>
            <a:spLocks noGrp="1"/>
          </p:cNvSpPr>
          <p:nvPr>
            <p:ph type="dt" sz="half" idx="10"/>
          </p:nvPr>
        </p:nvSpPr>
        <p:spPr/>
        <p:txBody>
          <a:bodyPr/>
          <a:lstStyle/>
          <a:p>
            <a:fld id="{962FC1E0-3EBF-466D-A23C-FDCDC7EDB9EA}" type="datetime1">
              <a:rPr lang="en-US" smtClean="0"/>
              <a:t>11/24/2023</a:t>
            </a:fld>
            <a:endParaRPr lang="en-US"/>
          </a:p>
        </p:txBody>
      </p:sp>
      <p:sp>
        <p:nvSpPr>
          <p:cNvPr id="5" name="Slide Number Placeholder 4">
            <a:extLst>
              <a:ext uri="{FF2B5EF4-FFF2-40B4-BE49-F238E27FC236}">
                <a16:creationId xmlns:a16="http://schemas.microsoft.com/office/drawing/2014/main" id="{B26A8694-A1C8-7A54-40AE-8017CD2F5E6F}"/>
              </a:ext>
            </a:extLst>
          </p:cNvPr>
          <p:cNvSpPr>
            <a:spLocks noGrp="1"/>
          </p:cNvSpPr>
          <p:nvPr>
            <p:ph type="sldNum" sz="quarter" idx="12"/>
          </p:nvPr>
        </p:nvSpPr>
        <p:spPr/>
        <p:txBody>
          <a:bodyPr/>
          <a:lstStyle/>
          <a:p>
            <a:fld id="{85F1D94D-E39D-4060-8F8E-01EBC27FED6C}" type="slidenum">
              <a:rPr lang="en-US" smtClean="0"/>
              <a:t>80</a:t>
            </a:fld>
            <a:endParaRPr lang="en-US"/>
          </a:p>
        </p:txBody>
      </p:sp>
      <p:pic>
        <p:nvPicPr>
          <p:cNvPr id="7" name="Picture 6">
            <a:extLst>
              <a:ext uri="{FF2B5EF4-FFF2-40B4-BE49-F238E27FC236}">
                <a16:creationId xmlns:a16="http://schemas.microsoft.com/office/drawing/2014/main" id="{1B3DF919-CF72-151A-E3F6-D52DF47A8EC2}"/>
              </a:ext>
            </a:extLst>
          </p:cNvPr>
          <p:cNvPicPr>
            <a:picLocks noChangeAspect="1"/>
          </p:cNvPicPr>
          <p:nvPr/>
        </p:nvPicPr>
        <p:blipFill>
          <a:blip r:embed="rId2"/>
          <a:stretch>
            <a:fillRect/>
          </a:stretch>
        </p:blipFill>
        <p:spPr>
          <a:xfrm>
            <a:off x="474184" y="518746"/>
            <a:ext cx="11124742" cy="5758962"/>
          </a:xfrm>
          <a:prstGeom prst="rect">
            <a:avLst/>
          </a:prstGeom>
        </p:spPr>
      </p:pic>
    </p:spTree>
    <p:extLst>
      <p:ext uri="{BB962C8B-B14F-4D97-AF65-F5344CB8AC3E}">
        <p14:creationId xmlns:p14="http://schemas.microsoft.com/office/powerpoint/2010/main" val="387654640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D8DDE-89B7-4F9D-A1E9-D1A5380EBBD1}"/>
              </a:ext>
            </a:extLst>
          </p:cNvPr>
          <p:cNvSpPr>
            <a:spLocks noGrp="1"/>
          </p:cNvSpPr>
          <p:nvPr>
            <p:ph type="title"/>
          </p:nvPr>
        </p:nvSpPr>
        <p:spPr/>
        <p:txBody>
          <a:bodyPr/>
          <a:lstStyle/>
          <a:p>
            <a:r>
              <a:rPr lang="en-US" dirty="0"/>
              <a:t>Temperature Sensor</a:t>
            </a:r>
          </a:p>
        </p:txBody>
      </p:sp>
      <p:sp>
        <p:nvSpPr>
          <p:cNvPr id="4" name="Date Placeholder 3">
            <a:extLst>
              <a:ext uri="{FF2B5EF4-FFF2-40B4-BE49-F238E27FC236}">
                <a16:creationId xmlns:a16="http://schemas.microsoft.com/office/drawing/2014/main" id="{DA6D8938-16C4-4C0B-86F7-3DBD1812D77D}"/>
              </a:ext>
            </a:extLst>
          </p:cNvPr>
          <p:cNvSpPr>
            <a:spLocks noGrp="1"/>
          </p:cNvSpPr>
          <p:nvPr>
            <p:ph type="dt" sz="half"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0C80760E-FAC2-4534-B668-4D21E4848DC9}" type="datetime1">
              <a:rPr kumimoji="0" lang="en-US" sz="900" b="0" i="0" u="none" strike="noStrike" kern="1200" cap="none" spc="0" normalizeH="0" baseline="0" noProof="0" smtClean="0">
                <a:ln>
                  <a:noFill/>
                </a:ln>
                <a:solidFill>
                  <a:srgbClr val="FFFFFF"/>
                </a:solidFill>
                <a:effectLst/>
                <a:uLnTx/>
                <a:uFillTx/>
                <a:latin typeface="Calibri" panose="020F050202020403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11/24/2023</a:t>
            </a:fld>
            <a:endParaRPr kumimoji="0" lang="en-US" sz="9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5E81E6A1-3F43-46D3-B84E-8AE34EE1A92D}"/>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D22F896-40B5-4ADD-8801-0D06FADFA095}" type="slidenum">
              <a:rPr kumimoji="0" lang="en-US" sz="1050" b="0" i="0" u="none" strike="noStrike" kern="1200" cap="none" spc="0" normalizeH="0" baseline="0" noProof="0" smtClean="0">
                <a:ln>
                  <a:noFill/>
                </a:ln>
                <a:solidFill>
                  <a:srgbClr val="FFFFFF"/>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81</a:t>
            </a:fld>
            <a:endParaRPr kumimoji="0" lang="en-US" sz="105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0861344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7A950A-91D3-474A-801E-6B13E5D66018}"/>
              </a:ext>
            </a:extLst>
          </p:cNvPr>
          <p:cNvSpPr>
            <a:spLocks noGrp="1"/>
          </p:cNvSpPr>
          <p:nvPr>
            <p:ph type="title"/>
          </p:nvPr>
        </p:nvSpPr>
        <p:spPr/>
        <p:txBody>
          <a:bodyPr/>
          <a:lstStyle/>
          <a:p>
            <a:r>
              <a:rPr lang="en-US" dirty="0"/>
              <a:t>TEMPERATURE SENSOR (LM-35)</a:t>
            </a:r>
          </a:p>
        </p:txBody>
      </p:sp>
      <p:pic>
        <p:nvPicPr>
          <p:cNvPr id="7" name="Content Placeholder 6">
            <a:extLst>
              <a:ext uri="{FF2B5EF4-FFF2-40B4-BE49-F238E27FC236}">
                <a16:creationId xmlns:a16="http://schemas.microsoft.com/office/drawing/2014/main" id="{CF9D3A5F-4096-4976-A4DF-A813DB4EDC61}"/>
              </a:ext>
            </a:extLst>
          </p:cNvPr>
          <p:cNvPicPr>
            <a:picLocks noGrp="1" noChangeAspect="1"/>
          </p:cNvPicPr>
          <p:nvPr>
            <p:ph idx="1"/>
          </p:nvPr>
        </p:nvPicPr>
        <p:blipFill>
          <a:blip r:embed="rId2">
            <a:extLst>
              <a:ext uri="{837473B0-CC2E-450A-ABE3-18F120FF3D39}">
                <a1611:picAttrSrcUrl xmlns:a1611="http://schemas.microsoft.com/office/drawing/2016/11/main" r:id="rId3"/>
              </a:ext>
            </a:extLst>
          </a:blip>
          <a:stretch>
            <a:fillRect/>
          </a:stretch>
        </p:blipFill>
        <p:spPr>
          <a:xfrm>
            <a:off x="3744913" y="1990725"/>
            <a:ext cx="4762500" cy="3733800"/>
          </a:xfrm>
        </p:spPr>
      </p:pic>
      <p:sp>
        <p:nvSpPr>
          <p:cNvPr id="4" name="Date Placeholder 3">
            <a:extLst>
              <a:ext uri="{FF2B5EF4-FFF2-40B4-BE49-F238E27FC236}">
                <a16:creationId xmlns:a16="http://schemas.microsoft.com/office/drawing/2014/main" id="{3ADF9A18-B4FC-4154-A404-DEE54C472B21}"/>
              </a:ext>
            </a:extLst>
          </p:cNvPr>
          <p:cNvSpPr>
            <a:spLocks noGrp="1"/>
          </p:cNvSpPr>
          <p:nvPr>
            <p:ph type="dt" sz="half"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8FD1C9FD-C6A9-4134-890E-F7BA132C18EA}" type="datetime1">
              <a:rPr kumimoji="0" lang="en-US" sz="900" b="0" i="0" u="none" strike="noStrike" kern="1200" cap="none" spc="0" normalizeH="0" baseline="0" noProof="0" smtClean="0">
                <a:ln>
                  <a:noFill/>
                </a:ln>
                <a:solidFill>
                  <a:srgbClr val="FFFFFF"/>
                </a:solidFill>
                <a:effectLst/>
                <a:uLnTx/>
                <a:uFillTx/>
                <a:latin typeface="Calibri" panose="020F050202020403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11/24/2023</a:t>
            </a:fld>
            <a:endParaRPr kumimoji="0" lang="en-US" sz="9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9" name="Slide Number Placeholder 8">
            <a:extLst>
              <a:ext uri="{FF2B5EF4-FFF2-40B4-BE49-F238E27FC236}">
                <a16:creationId xmlns:a16="http://schemas.microsoft.com/office/drawing/2014/main" id="{CE53ED98-17F1-433D-B9C9-F284916AD7E1}"/>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D22F896-40B5-4ADD-8801-0D06FADFA095}" type="slidenum">
              <a:rPr kumimoji="0" lang="en-US" sz="1050" b="0" i="0" u="none" strike="noStrike" kern="1200" cap="none" spc="0" normalizeH="0" baseline="0" noProof="0" smtClean="0">
                <a:ln>
                  <a:noFill/>
                </a:ln>
                <a:solidFill>
                  <a:srgbClr val="FFFFFF"/>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82</a:t>
            </a:fld>
            <a:endParaRPr kumimoji="0" lang="en-US" sz="105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5894937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2C84F7-ABBF-4BFA-BF07-26BF5C69B6F8}"/>
              </a:ext>
            </a:extLst>
          </p:cNvPr>
          <p:cNvSpPr>
            <a:spLocks noGrp="1"/>
          </p:cNvSpPr>
          <p:nvPr>
            <p:ph type="title"/>
          </p:nvPr>
        </p:nvSpPr>
        <p:spPr/>
        <p:txBody>
          <a:bodyPr/>
          <a:lstStyle/>
          <a:p>
            <a:r>
              <a:rPr lang="en-US" dirty="0"/>
              <a:t>TEMPERATURE SENSOR</a:t>
            </a:r>
          </a:p>
        </p:txBody>
      </p:sp>
      <p:sp>
        <p:nvSpPr>
          <p:cNvPr id="3" name="Content Placeholder 2">
            <a:extLst>
              <a:ext uri="{FF2B5EF4-FFF2-40B4-BE49-F238E27FC236}">
                <a16:creationId xmlns:a16="http://schemas.microsoft.com/office/drawing/2014/main" id="{234E0381-E17E-4F96-9084-5D953A2B5990}"/>
              </a:ext>
            </a:extLst>
          </p:cNvPr>
          <p:cNvSpPr>
            <a:spLocks noGrp="1"/>
          </p:cNvSpPr>
          <p:nvPr>
            <p:ph idx="1"/>
          </p:nvPr>
        </p:nvSpPr>
        <p:spPr/>
        <p:txBody>
          <a:bodyPr/>
          <a:lstStyle/>
          <a:p>
            <a:pPr>
              <a:buFont typeface="Wingdings" panose="05000000000000000000" pitchFamily="2" charset="2"/>
              <a:buChar char="q"/>
            </a:pPr>
            <a:r>
              <a:rPr lang="en-US" dirty="0"/>
              <a:t>  3 pins:  positive voltage(+Vs), ground(GND) and output voltage(</a:t>
            </a:r>
            <a:r>
              <a:rPr lang="en-US" dirty="0" err="1"/>
              <a:t>Vout</a:t>
            </a:r>
            <a:r>
              <a:rPr lang="en-US" dirty="0"/>
              <a:t>)</a:t>
            </a:r>
          </a:p>
          <a:p>
            <a:pPr>
              <a:buFont typeface="Wingdings" panose="05000000000000000000" pitchFamily="2" charset="2"/>
              <a:buChar char="q"/>
            </a:pPr>
            <a:r>
              <a:rPr lang="en-US" dirty="0"/>
              <a:t>  Output voltage is linearly proportional to the Celsius (Centigrade) temperature</a:t>
            </a:r>
          </a:p>
          <a:p>
            <a:pPr>
              <a:buFont typeface="Wingdings" panose="05000000000000000000" pitchFamily="2" charset="2"/>
              <a:buChar char="q"/>
            </a:pPr>
            <a:r>
              <a:rPr lang="en-US" dirty="0"/>
              <a:t>  −55˚ to +150˚C temperature range [LM35]</a:t>
            </a:r>
          </a:p>
          <a:p>
            <a:pPr>
              <a:buFont typeface="Wingdings" panose="05000000000000000000" pitchFamily="2" charset="2"/>
              <a:buChar char="q"/>
            </a:pPr>
            <a:r>
              <a:rPr lang="en-US" dirty="0"/>
              <a:t>  −40˚ to +125˚C temperature range [TMP36]</a:t>
            </a:r>
          </a:p>
          <a:p>
            <a:pPr>
              <a:buFont typeface="Wingdings" panose="05000000000000000000" pitchFamily="2" charset="2"/>
              <a:buChar char="q"/>
            </a:pPr>
            <a:r>
              <a:rPr lang="en-US" dirty="0"/>
              <a:t>  + 10.0 mV per 1˚C scale factor </a:t>
            </a:r>
          </a:p>
          <a:p>
            <a:pPr>
              <a:buFont typeface="Wingdings" panose="05000000000000000000" pitchFamily="2" charset="2"/>
              <a:buChar char="q"/>
            </a:pPr>
            <a:endParaRPr lang="en-US" dirty="0"/>
          </a:p>
          <a:p>
            <a:pPr>
              <a:buFont typeface="Wingdings" panose="05000000000000000000" pitchFamily="2" charset="2"/>
              <a:buChar char="q"/>
            </a:pPr>
            <a:endParaRPr lang="en-US" dirty="0"/>
          </a:p>
        </p:txBody>
      </p:sp>
      <p:sp>
        <p:nvSpPr>
          <p:cNvPr id="4" name="Date Placeholder 3">
            <a:extLst>
              <a:ext uri="{FF2B5EF4-FFF2-40B4-BE49-F238E27FC236}">
                <a16:creationId xmlns:a16="http://schemas.microsoft.com/office/drawing/2014/main" id="{222594D1-C3F4-41D8-9ACD-E203E5FA5ED9}"/>
              </a:ext>
            </a:extLst>
          </p:cNvPr>
          <p:cNvSpPr>
            <a:spLocks noGrp="1"/>
          </p:cNvSpPr>
          <p:nvPr>
            <p:ph type="dt" sz="half"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EDEE769D-3865-42AE-9B18-A8F9DB1345A6}" type="datetime1">
              <a:rPr kumimoji="0" lang="en-US" sz="900" b="0" i="0" u="none" strike="noStrike" kern="1200" cap="none" spc="0" normalizeH="0" baseline="0" noProof="0" smtClean="0">
                <a:ln>
                  <a:noFill/>
                </a:ln>
                <a:solidFill>
                  <a:srgbClr val="FFFFFF"/>
                </a:solidFill>
                <a:effectLst/>
                <a:uLnTx/>
                <a:uFillTx/>
                <a:latin typeface="Calibri" panose="020F050202020403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11/24/2023</a:t>
            </a:fld>
            <a:endParaRPr kumimoji="0" lang="en-US" sz="9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4D82AC4E-C164-4D44-8F44-9375FC0F0C4C}"/>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D22F896-40B5-4ADD-8801-0D06FADFA095}" type="slidenum">
              <a:rPr kumimoji="0" lang="en-US" sz="1050" b="0" i="0" u="none" strike="noStrike" kern="1200" cap="none" spc="0" normalizeH="0" baseline="0" noProof="0" smtClean="0">
                <a:ln>
                  <a:noFill/>
                </a:ln>
                <a:solidFill>
                  <a:srgbClr val="FFFFFF"/>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83</a:t>
            </a:fld>
            <a:endParaRPr kumimoji="0" lang="en-US" sz="105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7745999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BCA71F-C786-4D91-A208-1D6599DE970C}"/>
              </a:ext>
            </a:extLst>
          </p:cNvPr>
          <p:cNvSpPr>
            <a:spLocks noGrp="1"/>
          </p:cNvSpPr>
          <p:nvPr>
            <p:ph type="title"/>
          </p:nvPr>
        </p:nvSpPr>
        <p:spPr/>
        <p:txBody>
          <a:bodyPr/>
          <a:lstStyle/>
          <a:p>
            <a:r>
              <a:rPr lang="en-US" dirty="0"/>
              <a:t>TEMPERATURE SENSOR (LM-35)</a:t>
            </a:r>
          </a:p>
        </p:txBody>
      </p:sp>
      <p:sp>
        <p:nvSpPr>
          <p:cNvPr id="9" name="Content Placeholder 8">
            <a:extLst>
              <a:ext uri="{FF2B5EF4-FFF2-40B4-BE49-F238E27FC236}">
                <a16:creationId xmlns:a16="http://schemas.microsoft.com/office/drawing/2014/main" id="{C71B94BB-4FFB-41FC-8616-04FCDAE708B6}"/>
              </a:ext>
            </a:extLst>
          </p:cNvPr>
          <p:cNvSpPr>
            <a:spLocks noGrp="1"/>
          </p:cNvSpPr>
          <p:nvPr>
            <p:ph sz="half" idx="2"/>
          </p:nvPr>
        </p:nvSpPr>
        <p:spPr/>
        <p:txBody>
          <a:bodyPr>
            <a:normAutofit/>
          </a:bodyPr>
          <a:lstStyle/>
          <a:p>
            <a:pPr>
              <a:buFont typeface="Wingdings" panose="05000000000000000000" pitchFamily="2" charset="2"/>
              <a:buChar char="q"/>
            </a:pPr>
            <a:r>
              <a:rPr lang="en-US" dirty="0"/>
              <a:t>  Arduino Uno/Mega uses 10-bit analog-to-digital converter</a:t>
            </a:r>
          </a:p>
          <a:p>
            <a:pPr>
              <a:buFont typeface="Wingdings" panose="05000000000000000000" pitchFamily="2" charset="2"/>
              <a:buChar char="q"/>
            </a:pPr>
            <a:r>
              <a:rPr lang="en-US" dirty="0"/>
              <a:t>  Arduino maps input voltages between 0 and the operating voltage(5V, in case of Uno/Mega) into integer values between 0 to 1023</a:t>
            </a:r>
          </a:p>
          <a:p>
            <a:pPr>
              <a:buFont typeface="Wingdings" panose="05000000000000000000" pitchFamily="2" charset="2"/>
              <a:buChar char="q"/>
            </a:pPr>
            <a:r>
              <a:rPr lang="en-US" dirty="0"/>
              <a:t>  </a:t>
            </a:r>
            <a:r>
              <a:rPr lang="en-US" dirty="0" err="1"/>
              <a:t>analogRead</a:t>
            </a:r>
            <a:r>
              <a:rPr lang="en-US" dirty="0"/>
              <a:t>()-&gt; gives integer value within 0-1023</a:t>
            </a:r>
          </a:p>
          <a:p>
            <a:pPr>
              <a:buFont typeface="Wingdings" panose="05000000000000000000" pitchFamily="2" charset="2"/>
              <a:buChar char="q"/>
            </a:pPr>
            <a:r>
              <a:rPr lang="en-US" dirty="0"/>
              <a:t>  To get back the value in volt, we must divide the value by 1024 and multiply it by 5</a:t>
            </a:r>
          </a:p>
          <a:p>
            <a:pPr>
              <a:buFont typeface="Wingdings" panose="05000000000000000000" pitchFamily="2" charset="2"/>
              <a:buChar char="q"/>
            </a:pPr>
            <a:r>
              <a:rPr lang="en-US" dirty="0"/>
              <a:t>  Scale factor: + 10.0 mV =&gt; 1˚C</a:t>
            </a:r>
          </a:p>
          <a:p>
            <a:endParaRPr lang="en-US" dirty="0"/>
          </a:p>
        </p:txBody>
      </p:sp>
      <p:sp>
        <p:nvSpPr>
          <p:cNvPr id="4" name="Date Placeholder 3">
            <a:extLst>
              <a:ext uri="{FF2B5EF4-FFF2-40B4-BE49-F238E27FC236}">
                <a16:creationId xmlns:a16="http://schemas.microsoft.com/office/drawing/2014/main" id="{FEDB9119-8362-40F9-96EE-EF0FFD830B9C}"/>
              </a:ext>
            </a:extLst>
          </p:cNvPr>
          <p:cNvSpPr>
            <a:spLocks noGrp="1"/>
          </p:cNvSpPr>
          <p:nvPr>
            <p:ph type="dt" sz="half"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7B1DB651-F163-4F3F-BC52-B1C3CB8C439A}" type="datetime1">
              <a:rPr kumimoji="0" lang="en-US" sz="900" b="0" i="0" u="none" strike="noStrike" kern="1200" cap="none" spc="0" normalizeH="0" baseline="0" noProof="0" smtClean="0">
                <a:ln>
                  <a:noFill/>
                </a:ln>
                <a:solidFill>
                  <a:srgbClr val="FFFFFF"/>
                </a:solidFill>
                <a:effectLst/>
                <a:uLnTx/>
                <a:uFillTx/>
                <a:latin typeface="Calibri" panose="020F050202020403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11/24/2023</a:t>
            </a:fld>
            <a:endParaRPr kumimoji="0" lang="en-US" sz="9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E7E99215-9BF4-44A7-815F-FF23D2424646}"/>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D22F896-40B5-4ADD-8801-0D06FADFA095}" type="slidenum">
              <a:rPr kumimoji="0" lang="en-US" sz="1050" b="0" i="0" u="none" strike="noStrike" kern="1200" cap="none" spc="0" normalizeH="0" baseline="0" noProof="0" smtClean="0">
                <a:ln>
                  <a:noFill/>
                </a:ln>
                <a:solidFill>
                  <a:srgbClr val="FFFFFF"/>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84</a:t>
            </a:fld>
            <a:endParaRPr kumimoji="0" lang="en-US" sz="105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pic>
        <p:nvPicPr>
          <p:cNvPr id="14" name="Content Placeholder 13">
            <a:extLst>
              <a:ext uri="{FF2B5EF4-FFF2-40B4-BE49-F238E27FC236}">
                <a16:creationId xmlns:a16="http://schemas.microsoft.com/office/drawing/2014/main" id="{0991E8DD-17DF-4591-B20F-8FD0267EBD32}"/>
              </a:ext>
            </a:extLst>
          </p:cNvPr>
          <p:cNvPicPr>
            <a:picLocks noGrp="1" noChangeAspect="1"/>
          </p:cNvPicPr>
          <p:nvPr>
            <p:ph sz="half" idx="1"/>
          </p:nvPr>
        </p:nvPicPr>
        <p:blipFill>
          <a:blip r:embed="rId2"/>
          <a:stretch>
            <a:fillRect/>
          </a:stretch>
        </p:blipFill>
        <p:spPr>
          <a:xfrm>
            <a:off x="1134764" y="1846263"/>
            <a:ext cx="4863110" cy="4451900"/>
          </a:xfrm>
        </p:spPr>
      </p:pic>
    </p:spTree>
    <p:extLst>
      <p:ext uri="{BB962C8B-B14F-4D97-AF65-F5344CB8AC3E}">
        <p14:creationId xmlns:p14="http://schemas.microsoft.com/office/powerpoint/2010/main" val="277530174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C436E-2FDF-11C6-8BF5-7C85D3838D52}"/>
              </a:ext>
            </a:extLst>
          </p:cNvPr>
          <p:cNvSpPr>
            <a:spLocks noGrp="1"/>
          </p:cNvSpPr>
          <p:nvPr>
            <p:ph type="title"/>
          </p:nvPr>
        </p:nvSpPr>
        <p:spPr/>
        <p:txBody>
          <a:bodyPr/>
          <a:lstStyle/>
          <a:p>
            <a:r>
              <a:rPr lang="en-US" dirty="0"/>
              <a:t>Proteus Connection</a:t>
            </a:r>
          </a:p>
        </p:txBody>
      </p:sp>
      <p:sp>
        <p:nvSpPr>
          <p:cNvPr id="4" name="Date Placeholder 3">
            <a:extLst>
              <a:ext uri="{FF2B5EF4-FFF2-40B4-BE49-F238E27FC236}">
                <a16:creationId xmlns:a16="http://schemas.microsoft.com/office/drawing/2014/main" id="{7146C4B4-CEF5-02D6-7814-428B430C09A5}"/>
              </a:ext>
            </a:extLst>
          </p:cNvPr>
          <p:cNvSpPr>
            <a:spLocks noGrp="1"/>
          </p:cNvSpPr>
          <p:nvPr>
            <p:ph type="dt" sz="half"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637DD986-DFB1-480F-954E-99A7F5909E6A}" type="datetime1">
              <a:rPr kumimoji="0" lang="en-US" sz="900" b="0" i="0" u="none" strike="noStrike" kern="1200" cap="none" spc="0" normalizeH="0" baseline="0" noProof="0" smtClean="0">
                <a:ln>
                  <a:noFill/>
                </a:ln>
                <a:solidFill>
                  <a:srgbClr val="FFFFFF"/>
                </a:solidFill>
                <a:effectLst/>
                <a:uLnTx/>
                <a:uFillTx/>
                <a:latin typeface="Calibri" panose="020F050202020403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11/24/2023</a:t>
            </a:fld>
            <a:endParaRPr kumimoji="0" lang="en-US" sz="9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5" name="Slide Number Placeholder 4">
            <a:extLst>
              <a:ext uri="{FF2B5EF4-FFF2-40B4-BE49-F238E27FC236}">
                <a16:creationId xmlns:a16="http://schemas.microsoft.com/office/drawing/2014/main" id="{217E2967-CB2F-28D1-92C2-2CA54B27CF6D}"/>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5F1D94D-E39D-4060-8F8E-01EBC27FED6C}" type="slidenum">
              <a:rPr kumimoji="0" lang="en-US" sz="1050" b="0" i="0" u="none" strike="noStrike" kern="1200" cap="none" spc="0" normalizeH="0" baseline="0" noProof="0" smtClean="0">
                <a:ln>
                  <a:noFill/>
                </a:ln>
                <a:solidFill>
                  <a:srgbClr val="FFFFFF"/>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85</a:t>
            </a:fld>
            <a:endParaRPr kumimoji="0" lang="en-US" sz="105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10" name="Content Placeholder 9">
            <a:extLst>
              <a:ext uri="{FF2B5EF4-FFF2-40B4-BE49-F238E27FC236}">
                <a16:creationId xmlns:a16="http://schemas.microsoft.com/office/drawing/2014/main" id="{219BD510-912C-431A-4142-6AF07D2A96F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40398" y="2007085"/>
            <a:ext cx="5791200" cy="3665220"/>
          </a:xfrm>
        </p:spPr>
      </p:pic>
      <p:sp>
        <p:nvSpPr>
          <p:cNvPr id="11" name="TextBox 10">
            <a:extLst>
              <a:ext uri="{FF2B5EF4-FFF2-40B4-BE49-F238E27FC236}">
                <a16:creationId xmlns:a16="http://schemas.microsoft.com/office/drawing/2014/main" id="{3AC9BA83-CC9D-BD86-B9FC-FF55197A506F}"/>
              </a:ext>
            </a:extLst>
          </p:cNvPr>
          <p:cNvSpPr txBox="1"/>
          <p:nvPr/>
        </p:nvSpPr>
        <p:spPr>
          <a:xfrm>
            <a:off x="9210175" y="2572871"/>
            <a:ext cx="2235997"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rPr>
              <a:t>Components Needed:</a:t>
            </a:r>
          </a:p>
        </p:txBody>
      </p:sp>
      <p:pic>
        <p:nvPicPr>
          <p:cNvPr id="13" name="Picture 12">
            <a:extLst>
              <a:ext uri="{FF2B5EF4-FFF2-40B4-BE49-F238E27FC236}">
                <a16:creationId xmlns:a16="http://schemas.microsoft.com/office/drawing/2014/main" id="{5FF3AE40-5DF7-AC08-1010-0533740E0F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36393" y="3031975"/>
            <a:ext cx="1188720" cy="807720"/>
          </a:xfrm>
          <a:prstGeom prst="rect">
            <a:avLst/>
          </a:prstGeom>
        </p:spPr>
      </p:pic>
    </p:spTree>
    <p:extLst>
      <p:ext uri="{BB962C8B-B14F-4D97-AF65-F5344CB8AC3E}">
        <p14:creationId xmlns:p14="http://schemas.microsoft.com/office/powerpoint/2010/main" val="395732750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C1E25472-D57B-692D-B3CD-11C75949CF33}"/>
              </a:ext>
            </a:extLst>
          </p:cNvPr>
          <p:cNvSpPr>
            <a:spLocks noGrp="1"/>
          </p:cNvSpPr>
          <p:nvPr>
            <p:ph type="title"/>
          </p:nvPr>
        </p:nvSpPr>
        <p:spPr/>
        <p:txBody>
          <a:bodyPr/>
          <a:lstStyle/>
          <a:p>
            <a:r>
              <a:rPr lang="en-US" dirty="0"/>
              <a:t>Code</a:t>
            </a:r>
          </a:p>
        </p:txBody>
      </p:sp>
      <p:sp>
        <p:nvSpPr>
          <p:cNvPr id="9" name="Content Placeholder 8">
            <a:extLst>
              <a:ext uri="{FF2B5EF4-FFF2-40B4-BE49-F238E27FC236}">
                <a16:creationId xmlns:a16="http://schemas.microsoft.com/office/drawing/2014/main" id="{B6C77399-21DB-FAC1-42C3-ADBF61B707A5}"/>
              </a:ext>
            </a:extLst>
          </p:cNvPr>
          <p:cNvSpPr>
            <a:spLocks noGrp="1"/>
          </p:cNvSpPr>
          <p:nvPr>
            <p:ph idx="1"/>
          </p:nvPr>
        </p:nvSpPr>
        <p:spPr/>
        <p:txBody>
          <a:bodyPr numCol="2">
            <a:normAutofit fontScale="70000" lnSpcReduction="20000"/>
          </a:bodyPr>
          <a:lstStyle/>
          <a:p>
            <a:r>
              <a:rPr lang="en-US" dirty="0"/>
              <a:t>int value = 0;</a:t>
            </a:r>
          </a:p>
          <a:p>
            <a:r>
              <a:rPr lang="en-US" dirty="0"/>
              <a:t>int lm35 = A3;</a:t>
            </a:r>
          </a:p>
          <a:p>
            <a:r>
              <a:rPr lang="en-US" dirty="0"/>
              <a:t>void setup()</a:t>
            </a:r>
          </a:p>
          <a:p>
            <a:r>
              <a:rPr lang="en-US" dirty="0"/>
              <a:t>{</a:t>
            </a:r>
          </a:p>
          <a:p>
            <a:r>
              <a:rPr lang="en-US" dirty="0"/>
              <a:t>  </a:t>
            </a:r>
            <a:r>
              <a:rPr lang="en-US" dirty="0" err="1"/>
              <a:t>Serial.begin</a:t>
            </a:r>
            <a:r>
              <a:rPr lang="en-US" dirty="0"/>
              <a:t>(9600);</a:t>
            </a:r>
          </a:p>
          <a:p>
            <a:r>
              <a:rPr lang="en-US" dirty="0"/>
              <a:t>}</a:t>
            </a:r>
          </a:p>
          <a:p>
            <a:r>
              <a:rPr lang="en-US" dirty="0"/>
              <a:t>void loop()</a:t>
            </a:r>
          </a:p>
          <a:p>
            <a:r>
              <a:rPr lang="en-US" dirty="0"/>
              <a:t>{</a:t>
            </a:r>
          </a:p>
          <a:p>
            <a:r>
              <a:rPr lang="en-US" dirty="0"/>
              <a:t>  value = </a:t>
            </a:r>
            <a:r>
              <a:rPr lang="en-US" dirty="0" err="1"/>
              <a:t>analogRead</a:t>
            </a:r>
            <a:r>
              <a:rPr lang="en-US" dirty="0"/>
              <a:t>(lm35); </a:t>
            </a:r>
          </a:p>
          <a:p>
            <a:r>
              <a:rPr lang="en-US" dirty="0"/>
              <a:t>  float millivolts = ( value / 1024.0) * 5 * 1000;</a:t>
            </a:r>
          </a:p>
          <a:p>
            <a:r>
              <a:rPr lang="en-US" dirty="0"/>
              <a:t>  float </a:t>
            </a:r>
            <a:r>
              <a:rPr lang="en-US" dirty="0" err="1"/>
              <a:t>cel</a:t>
            </a:r>
            <a:r>
              <a:rPr lang="en-US" dirty="0"/>
              <a:t> = millivolts / 10;</a:t>
            </a:r>
          </a:p>
          <a:p>
            <a:r>
              <a:rPr lang="en-US" dirty="0"/>
              <a:t>  float </a:t>
            </a:r>
            <a:r>
              <a:rPr lang="en-US" dirty="0" err="1"/>
              <a:t>farh</a:t>
            </a:r>
            <a:r>
              <a:rPr lang="en-US" dirty="0"/>
              <a:t> = (</a:t>
            </a:r>
            <a:r>
              <a:rPr lang="en-US" dirty="0" err="1"/>
              <a:t>cel</a:t>
            </a:r>
            <a:r>
              <a:rPr lang="en-US" dirty="0"/>
              <a:t> * 9) / 5 + 32;</a:t>
            </a:r>
          </a:p>
          <a:p>
            <a:r>
              <a:rPr lang="en-US" dirty="0"/>
              <a:t>  </a:t>
            </a:r>
            <a:r>
              <a:rPr lang="en-US" dirty="0" err="1"/>
              <a:t>Serial.print</a:t>
            </a:r>
            <a:r>
              <a:rPr lang="en-US" dirty="0"/>
              <a:t>("TEMPERATURE = ");</a:t>
            </a:r>
          </a:p>
          <a:p>
            <a:r>
              <a:rPr lang="en-US" dirty="0"/>
              <a:t>  </a:t>
            </a:r>
            <a:r>
              <a:rPr lang="en-US" dirty="0" err="1"/>
              <a:t>Serial.print</a:t>
            </a:r>
            <a:r>
              <a:rPr lang="en-US" dirty="0"/>
              <a:t>(</a:t>
            </a:r>
            <a:r>
              <a:rPr lang="en-US" dirty="0" err="1"/>
              <a:t>cel</a:t>
            </a:r>
            <a:r>
              <a:rPr lang="en-US" dirty="0"/>
              <a:t>);</a:t>
            </a:r>
          </a:p>
          <a:p>
            <a:r>
              <a:rPr lang="en-US" dirty="0"/>
              <a:t>  </a:t>
            </a:r>
            <a:r>
              <a:rPr lang="en-US" dirty="0" err="1"/>
              <a:t>Serial.print</a:t>
            </a:r>
            <a:r>
              <a:rPr lang="en-US" dirty="0"/>
              <a:t>("*C");</a:t>
            </a:r>
          </a:p>
          <a:p>
            <a:r>
              <a:rPr lang="en-US" dirty="0"/>
              <a:t>  </a:t>
            </a:r>
            <a:r>
              <a:rPr lang="en-US" dirty="0" err="1"/>
              <a:t>Serial.println</a:t>
            </a:r>
            <a:r>
              <a:rPr lang="en-US" dirty="0"/>
              <a:t>();</a:t>
            </a:r>
          </a:p>
          <a:p>
            <a:r>
              <a:rPr lang="en-US" dirty="0"/>
              <a:t>  delay(1000);</a:t>
            </a:r>
          </a:p>
          <a:p>
            <a:r>
              <a:rPr lang="en-US" dirty="0"/>
              <a:t>  </a:t>
            </a:r>
            <a:r>
              <a:rPr lang="en-US" dirty="0" err="1"/>
              <a:t>Serial.print</a:t>
            </a:r>
            <a:r>
              <a:rPr lang="en-US" dirty="0"/>
              <a:t>("TEMPERATURE = ");</a:t>
            </a:r>
          </a:p>
          <a:p>
            <a:r>
              <a:rPr lang="en-US" dirty="0"/>
              <a:t>  </a:t>
            </a:r>
            <a:r>
              <a:rPr lang="en-US" dirty="0" err="1"/>
              <a:t>Serial.print</a:t>
            </a:r>
            <a:r>
              <a:rPr lang="en-US" dirty="0"/>
              <a:t>(</a:t>
            </a:r>
            <a:r>
              <a:rPr lang="en-US" dirty="0" err="1"/>
              <a:t>farh</a:t>
            </a:r>
            <a:r>
              <a:rPr lang="en-US" dirty="0"/>
              <a:t>);</a:t>
            </a:r>
          </a:p>
          <a:p>
            <a:r>
              <a:rPr lang="en-US" dirty="0"/>
              <a:t>  </a:t>
            </a:r>
            <a:r>
              <a:rPr lang="en-US" dirty="0" err="1"/>
              <a:t>Serial.print</a:t>
            </a:r>
            <a:r>
              <a:rPr lang="en-US" dirty="0"/>
              <a:t>("*F");</a:t>
            </a:r>
          </a:p>
          <a:p>
            <a:r>
              <a:rPr lang="en-US" dirty="0"/>
              <a:t>  </a:t>
            </a:r>
            <a:r>
              <a:rPr lang="en-US" dirty="0" err="1"/>
              <a:t>Serial.println</a:t>
            </a:r>
            <a:r>
              <a:rPr lang="en-US" dirty="0"/>
              <a:t>();</a:t>
            </a:r>
          </a:p>
          <a:p>
            <a:r>
              <a:rPr lang="en-US" dirty="0"/>
              <a:t>  delay(1000);</a:t>
            </a:r>
          </a:p>
          <a:p>
            <a:endParaRPr lang="en-US" dirty="0"/>
          </a:p>
          <a:p>
            <a:r>
              <a:rPr lang="en-US" dirty="0"/>
              <a:t>}</a:t>
            </a:r>
          </a:p>
        </p:txBody>
      </p:sp>
      <p:sp>
        <p:nvSpPr>
          <p:cNvPr id="5" name="Date Placeholder 4">
            <a:extLst>
              <a:ext uri="{FF2B5EF4-FFF2-40B4-BE49-F238E27FC236}">
                <a16:creationId xmlns:a16="http://schemas.microsoft.com/office/drawing/2014/main" id="{EEF746C9-5552-A72E-3176-D4351A99B024}"/>
              </a:ext>
            </a:extLst>
          </p:cNvPr>
          <p:cNvSpPr>
            <a:spLocks noGrp="1"/>
          </p:cNvSpPr>
          <p:nvPr>
            <p:ph type="dt" sz="half"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88F4EBBE-370A-4A21-A8F1-407B5BAFE521}" type="datetime1">
              <a:rPr kumimoji="0" lang="en-US" sz="900" b="0" i="0" u="none" strike="noStrike" kern="1200" cap="none" spc="0" normalizeH="0" baseline="0" noProof="0" smtClean="0">
                <a:ln>
                  <a:noFill/>
                </a:ln>
                <a:solidFill>
                  <a:srgbClr val="FFFFFF"/>
                </a:solidFill>
                <a:effectLst/>
                <a:uLnTx/>
                <a:uFillTx/>
                <a:latin typeface="Calibri" panose="020F050202020403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11/24/2023</a:t>
            </a:fld>
            <a:endParaRPr kumimoji="0" lang="en-US" sz="9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7" name="Slide Number Placeholder 6">
            <a:extLst>
              <a:ext uri="{FF2B5EF4-FFF2-40B4-BE49-F238E27FC236}">
                <a16:creationId xmlns:a16="http://schemas.microsoft.com/office/drawing/2014/main" id="{1D6DEDC4-7684-92DB-EB94-95D4A9950A86}"/>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5F1D94D-E39D-4060-8F8E-01EBC27FED6C}" type="slidenum">
              <a:rPr kumimoji="0" lang="en-US" sz="1050" b="0" i="0" u="none" strike="noStrike" kern="1200" cap="none" spc="0" normalizeH="0" baseline="0" noProof="0" smtClean="0">
                <a:ln>
                  <a:noFill/>
                </a:ln>
                <a:solidFill>
                  <a:srgbClr val="FFFFFF"/>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86</a:t>
            </a:fld>
            <a:endParaRPr kumimoji="0" lang="en-US" sz="105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4423725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7C2CC7-3F1E-414D-9044-2C87A188A95D}"/>
              </a:ext>
            </a:extLst>
          </p:cNvPr>
          <p:cNvSpPr>
            <a:spLocks noGrp="1"/>
          </p:cNvSpPr>
          <p:nvPr>
            <p:ph type="title"/>
          </p:nvPr>
        </p:nvSpPr>
        <p:spPr/>
        <p:txBody>
          <a:bodyPr/>
          <a:lstStyle/>
          <a:p>
            <a:r>
              <a:rPr lang="en-US" dirty="0"/>
              <a:t>DC Motor</a:t>
            </a:r>
          </a:p>
        </p:txBody>
      </p:sp>
      <p:sp>
        <p:nvSpPr>
          <p:cNvPr id="3" name="Text Placeholder 2">
            <a:extLst>
              <a:ext uri="{FF2B5EF4-FFF2-40B4-BE49-F238E27FC236}">
                <a16:creationId xmlns:a16="http://schemas.microsoft.com/office/drawing/2014/main" id="{9A9B79D8-30C8-40FE-BF05-A1C148962C98}"/>
              </a:ext>
            </a:extLst>
          </p:cNvPr>
          <p:cNvSpPr>
            <a:spLocks noGrp="1"/>
          </p:cNvSpPr>
          <p:nvPr>
            <p:ph type="body" idx="1"/>
          </p:nvPr>
        </p:nvSpPr>
        <p:spPr/>
        <p:txBody>
          <a:bodyPr/>
          <a:lstStyle/>
          <a:p>
            <a:endParaRPr lang="en-US"/>
          </a:p>
        </p:txBody>
      </p:sp>
      <p:sp>
        <p:nvSpPr>
          <p:cNvPr id="4" name="Date Placeholder 3">
            <a:extLst>
              <a:ext uri="{FF2B5EF4-FFF2-40B4-BE49-F238E27FC236}">
                <a16:creationId xmlns:a16="http://schemas.microsoft.com/office/drawing/2014/main" id="{DDBBDBF7-E935-4CB1-96B1-5CA7BB26DEE3}"/>
              </a:ext>
            </a:extLst>
          </p:cNvPr>
          <p:cNvSpPr>
            <a:spLocks noGrp="1"/>
          </p:cNvSpPr>
          <p:nvPr>
            <p:ph type="dt" sz="half"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3378BEDF-2B2D-4CE1-97FF-77C893BF0CD2}" type="datetime1">
              <a:rPr kumimoji="0" lang="en-US" sz="900" b="0" i="0" u="none" strike="noStrike" kern="1200" cap="none" spc="0" normalizeH="0" baseline="0" noProof="0" smtClean="0">
                <a:ln>
                  <a:noFill/>
                </a:ln>
                <a:solidFill>
                  <a:srgbClr val="FFFFFF"/>
                </a:solidFill>
                <a:effectLst/>
                <a:uLnTx/>
                <a:uFillTx/>
                <a:latin typeface="Calibri" panose="020F050202020403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11/24/2023</a:t>
            </a:fld>
            <a:endParaRPr kumimoji="0" lang="en-US" sz="9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48733A55-7813-40EC-A8B4-2E04449DA4BD}"/>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5F1D94D-E39D-4060-8F8E-01EBC27FED6C}" type="slidenum">
              <a:rPr kumimoji="0" lang="en-US" sz="1050" b="0" i="0" u="none" strike="noStrike" kern="1200" cap="none" spc="0" normalizeH="0" baseline="0" noProof="0" smtClean="0">
                <a:ln>
                  <a:noFill/>
                </a:ln>
                <a:solidFill>
                  <a:srgbClr val="FFFFFF"/>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87</a:t>
            </a:fld>
            <a:endParaRPr kumimoji="0" lang="en-US" sz="105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4450031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3F508C2-3325-446B-9EF7-7522A4CF9D38}"/>
              </a:ext>
            </a:extLst>
          </p:cNvPr>
          <p:cNvSpPr>
            <a:spLocks noGrp="1"/>
          </p:cNvSpPr>
          <p:nvPr>
            <p:ph type="title"/>
          </p:nvPr>
        </p:nvSpPr>
        <p:spPr/>
        <p:txBody>
          <a:bodyPr/>
          <a:lstStyle/>
          <a:p>
            <a:r>
              <a:rPr lang="en-US" dirty="0"/>
              <a:t>DC Motor</a:t>
            </a:r>
          </a:p>
        </p:txBody>
      </p:sp>
      <p:pic>
        <p:nvPicPr>
          <p:cNvPr id="10" name="Content Placeholder 9">
            <a:extLst>
              <a:ext uri="{FF2B5EF4-FFF2-40B4-BE49-F238E27FC236}">
                <a16:creationId xmlns:a16="http://schemas.microsoft.com/office/drawing/2014/main" id="{E422458A-B597-4EE3-BF32-D30D3DD9CCFB}"/>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554956" y="1846263"/>
            <a:ext cx="4022725" cy="4022725"/>
          </a:xfrm>
        </p:spPr>
      </p:pic>
      <p:pic>
        <p:nvPicPr>
          <p:cNvPr id="13" name="Content Placeholder 12">
            <a:extLst>
              <a:ext uri="{FF2B5EF4-FFF2-40B4-BE49-F238E27FC236}">
                <a16:creationId xmlns:a16="http://schemas.microsoft.com/office/drawing/2014/main" id="{42B3B1AA-C08C-4315-B9CA-738FDA00860D}"/>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096000" y="1846263"/>
            <a:ext cx="5227605" cy="4022725"/>
          </a:xfrm>
        </p:spPr>
      </p:pic>
      <p:sp>
        <p:nvSpPr>
          <p:cNvPr id="4" name="Date Placeholder 3">
            <a:extLst>
              <a:ext uri="{FF2B5EF4-FFF2-40B4-BE49-F238E27FC236}">
                <a16:creationId xmlns:a16="http://schemas.microsoft.com/office/drawing/2014/main" id="{96A5C9F3-C557-4769-BB9B-19C0AE3244EA}"/>
              </a:ext>
            </a:extLst>
          </p:cNvPr>
          <p:cNvSpPr>
            <a:spLocks noGrp="1"/>
          </p:cNvSpPr>
          <p:nvPr>
            <p:ph type="dt" sz="half"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954CE680-74AC-4B7C-9692-96055472855F}" type="datetime1">
              <a:rPr kumimoji="0" lang="en-US" sz="900" b="0" i="0" u="none" strike="noStrike" kern="1200" cap="none" spc="0" normalizeH="0" baseline="0" noProof="0" smtClean="0">
                <a:ln>
                  <a:noFill/>
                </a:ln>
                <a:solidFill>
                  <a:srgbClr val="FFFFFF"/>
                </a:solidFill>
                <a:effectLst/>
                <a:uLnTx/>
                <a:uFillTx/>
                <a:latin typeface="Calibri" panose="020F050202020403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11/24/2023</a:t>
            </a:fld>
            <a:endParaRPr kumimoji="0" lang="en-US" sz="9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7134FC03-4E85-4719-9233-E6ED04D50653}"/>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5F1D94D-E39D-4060-8F8E-01EBC27FED6C}" type="slidenum">
              <a:rPr kumimoji="0" lang="en-US" sz="1050" b="0" i="0" u="none" strike="noStrike" kern="1200" cap="none" spc="0" normalizeH="0" baseline="0" noProof="0" smtClean="0">
                <a:ln>
                  <a:noFill/>
                </a:ln>
                <a:solidFill>
                  <a:srgbClr val="FFFFFF"/>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88</a:t>
            </a:fld>
            <a:endParaRPr kumimoji="0" lang="en-US" sz="105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8348616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C7F214-FEAC-4D68-919C-326A4B80C663}"/>
              </a:ext>
            </a:extLst>
          </p:cNvPr>
          <p:cNvSpPr>
            <a:spLocks noGrp="1"/>
          </p:cNvSpPr>
          <p:nvPr>
            <p:ph type="title"/>
          </p:nvPr>
        </p:nvSpPr>
        <p:spPr/>
        <p:txBody>
          <a:bodyPr/>
          <a:lstStyle/>
          <a:p>
            <a:r>
              <a:rPr lang="en-US" dirty="0"/>
              <a:t>DC Motor(</a:t>
            </a:r>
            <a:r>
              <a:rPr lang="en-US" dirty="0" err="1"/>
              <a:t>contd</a:t>
            </a:r>
            <a:r>
              <a:rPr lang="en-US" dirty="0"/>
              <a:t>)</a:t>
            </a:r>
          </a:p>
        </p:txBody>
      </p:sp>
      <p:sp>
        <p:nvSpPr>
          <p:cNvPr id="3" name="Content Placeholder 2">
            <a:extLst>
              <a:ext uri="{FF2B5EF4-FFF2-40B4-BE49-F238E27FC236}">
                <a16:creationId xmlns:a16="http://schemas.microsoft.com/office/drawing/2014/main" id="{0A89AFC7-A796-4731-9468-55268025FCD8}"/>
              </a:ext>
            </a:extLst>
          </p:cNvPr>
          <p:cNvSpPr>
            <a:spLocks noGrp="1"/>
          </p:cNvSpPr>
          <p:nvPr>
            <p:ph idx="1"/>
          </p:nvPr>
        </p:nvSpPr>
        <p:spPr/>
        <p:txBody>
          <a:bodyPr/>
          <a:lstStyle/>
          <a:p>
            <a:pPr algn="l" rtl="0"/>
            <a:r>
              <a:rPr lang="en-US" b="0" i="0" dirty="0">
                <a:solidFill>
                  <a:srgbClr val="333333"/>
                </a:solidFill>
                <a:effectLst/>
                <a:latin typeface="Arial" panose="020B0604020202020204" pitchFamily="34" charset="0"/>
              </a:rPr>
              <a:t>A direct current (DC) motor is a type of electric machine that converts electrical energy into mechanical energy. DC motors take electrical power through direct current, and convert this energy into mechanical rotation.</a:t>
            </a:r>
          </a:p>
          <a:p>
            <a:pPr algn="l" rtl="0"/>
            <a:endParaRPr lang="en-US" b="0" i="0" dirty="0">
              <a:solidFill>
                <a:srgbClr val="333333"/>
              </a:solidFill>
              <a:effectLst/>
              <a:latin typeface="Arial" panose="020B0604020202020204" pitchFamily="34" charset="0"/>
            </a:endParaRPr>
          </a:p>
          <a:p>
            <a:pPr algn="l" rtl="0"/>
            <a:r>
              <a:rPr lang="en-US" b="0" i="0" dirty="0">
                <a:solidFill>
                  <a:srgbClr val="333333"/>
                </a:solidFill>
                <a:effectLst/>
                <a:latin typeface="Arial" panose="020B0604020202020204" pitchFamily="34" charset="0"/>
              </a:rPr>
              <a:t>DC motors use magnetic fields that occur from the electrical currents generated, which powers the movement of a rotor fixed within the output shaft. The output torque and speed depends upon both the electrical input and the design of the motor.</a:t>
            </a:r>
          </a:p>
          <a:p>
            <a:endParaRPr lang="en-US" dirty="0"/>
          </a:p>
        </p:txBody>
      </p:sp>
      <p:sp>
        <p:nvSpPr>
          <p:cNvPr id="4" name="Date Placeholder 3">
            <a:extLst>
              <a:ext uri="{FF2B5EF4-FFF2-40B4-BE49-F238E27FC236}">
                <a16:creationId xmlns:a16="http://schemas.microsoft.com/office/drawing/2014/main" id="{5FE9A8C7-44F9-40CB-86D9-90C54567D055}"/>
              </a:ext>
            </a:extLst>
          </p:cNvPr>
          <p:cNvSpPr>
            <a:spLocks noGrp="1"/>
          </p:cNvSpPr>
          <p:nvPr>
            <p:ph type="dt" sz="half"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1655E6B8-F741-4706-9C49-84DE432F834C}" type="datetime1">
              <a:rPr kumimoji="0" lang="en-US" sz="900" b="0" i="0" u="none" strike="noStrike" kern="1200" cap="none" spc="0" normalizeH="0" baseline="0" noProof="0" smtClean="0">
                <a:ln>
                  <a:noFill/>
                </a:ln>
                <a:solidFill>
                  <a:srgbClr val="FFFFFF"/>
                </a:solidFill>
                <a:effectLst/>
                <a:uLnTx/>
                <a:uFillTx/>
                <a:latin typeface="Calibri" panose="020F050202020403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11/24/2023</a:t>
            </a:fld>
            <a:endParaRPr kumimoji="0" lang="en-US" sz="9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FDF4CC73-2BEE-4052-A95C-E35E08F5C2BE}"/>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5F1D94D-E39D-4060-8F8E-01EBC27FED6C}" type="slidenum">
              <a:rPr kumimoji="0" lang="en-US" sz="1050" b="0" i="0" u="none" strike="noStrike" kern="1200" cap="none" spc="0" normalizeH="0" baseline="0" noProof="0" smtClean="0">
                <a:ln>
                  <a:noFill/>
                </a:ln>
                <a:solidFill>
                  <a:srgbClr val="FFFFFF"/>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89</a:t>
            </a:fld>
            <a:endParaRPr kumimoji="0" lang="en-US" sz="105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639024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BF72F7-89D3-43BF-8D8B-1B5D77575EF7}"/>
              </a:ext>
            </a:extLst>
          </p:cNvPr>
          <p:cNvSpPr>
            <a:spLocks noGrp="1"/>
          </p:cNvSpPr>
          <p:nvPr>
            <p:ph type="title"/>
          </p:nvPr>
        </p:nvSpPr>
        <p:spPr/>
        <p:txBody>
          <a:bodyPr/>
          <a:lstStyle/>
          <a:p>
            <a:r>
              <a:rPr lang="en-US" dirty="0"/>
              <a:t>Structure of Arduino Code</a:t>
            </a:r>
          </a:p>
        </p:txBody>
      </p:sp>
      <p:sp>
        <p:nvSpPr>
          <p:cNvPr id="3" name="Text Placeholder 2">
            <a:extLst>
              <a:ext uri="{FF2B5EF4-FFF2-40B4-BE49-F238E27FC236}">
                <a16:creationId xmlns:a16="http://schemas.microsoft.com/office/drawing/2014/main" id="{346E3D62-100C-415C-BAD7-CF30B0A5A507}"/>
              </a:ext>
            </a:extLst>
          </p:cNvPr>
          <p:cNvSpPr>
            <a:spLocks noGrp="1"/>
          </p:cNvSpPr>
          <p:nvPr>
            <p:ph type="body" idx="1"/>
          </p:nvPr>
        </p:nvSpPr>
        <p:spPr/>
        <p:txBody>
          <a:bodyPr/>
          <a:lstStyle/>
          <a:p>
            <a:endParaRPr lang="en-US"/>
          </a:p>
        </p:txBody>
      </p:sp>
      <p:sp>
        <p:nvSpPr>
          <p:cNvPr id="4" name="Date Placeholder 3">
            <a:extLst>
              <a:ext uri="{FF2B5EF4-FFF2-40B4-BE49-F238E27FC236}">
                <a16:creationId xmlns:a16="http://schemas.microsoft.com/office/drawing/2014/main" id="{E2B9B658-ED25-4AC5-8286-D96901E8B1DE}"/>
              </a:ext>
            </a:extLst>
          </p:cNvPr>
          <p:cNvSpPr>
            <a:spLocks noGrp="1"/>
          </p:cNvSpPr>
          <p:nvPr>
            <p:ph type="dt" sz="half" idx="10"/>
          </p:nvPr>
        </p:nvSpPr>
        <p:spPr/>
        <p:txBody>
          <a:bodyPr/>
          <a:lstStyle/>
          <a:p>
            <a:fld id="{C7F417C9-EB65-42E7-87D4-4C2002648B9B}" type="datetime1">
              <a:rPr lang="en-US" smtClean="0"/>
              <a:t>11/24/2023</a:t>
            </a:fld>
            <a:endParaRPr lang="en-US"/>
          </a:p>
        </p:txBody>
      </p:sp>
      <p:sp>
        <p:nvSpPr>
          <p:cNvPr id="6" name="Slide Number Placeholder 5">
            <a:extLst>
              <a:ext uri="{FF2B5EF4-FFF2-40B4-BE49-F238E27FC236}">
                <a16:creationId xmlns:a16="http://schemas.microsoft.com/office/drawing/2014/main" id="{63710CEA-6C42-45EA-AB08-5752B5B51678}"/>
              </a:ext>
            </a:extLst>
          </p:cNvPr>
          <p:cNvSpPr>
            <a:spLocks noGrp="1"/>
          </p:cNvSpPr>
          <p:nvPr>
            <p:ph type="sldNum" sz="quarter" idx="12"/>
          </p:nvPr>
        </p:nvSpPr>
        <p:spPr/>
        <p:txBody>
          <a:bodyPr/>
          <a:lstStyle/>
          <a:p>
            <a:fld id="{85F1D94D-E39D-4060-8F8E-01EBC27FED6C}" type="slidenum">
              <a:rPr lang="en-US" smtClean="0"/>
              <a:t>9</a:t>
            </a:fld>
            <a:endParaRPr lang="en-US"/>
          </a:p>
        </p:txBody>
      </p:sp>
    </p:spTree>
    <p:extLst>
      <p:ext uri="{BB962C8B-B14F-4D97-AF65-F5344CB8AC3E}">
        <p14:creationId xmlns:p14="http://schemas.microsoft.com/office/powerpoint/2010/main" val="418735648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016CF4E1-64DF-4381-9AD1-96734BC60B69}"/>
              </a:ext>
            </a:extLst>
          </p:cNvPr>
          <p:cNvSpPr>
            <a:spLocks noGrp="1"/>
          </p:cNvSpPr>
          <p:nvPr>
            <p:ph type="title"/>
          </p:nvPr>
        </p:nvSpPr>
        <p:spPr/>
        <p:txBody>
          <a:bodyPr/>
          <a:lstStyle/>
          <a:p>
            <a:r>
              <a:rPr lang="en-US" dirty="0"/>
              <a:t>How DC motors work</a:t>
            </a:r>
          </a:p>
        </p:txBody>
      </p:sp>
      <p:pic>
        <p:nvPicPr>
          <p:cNvPr id="11" name="Content Placeholder 10">
            <a:extLst>
              <a:ext uri="{FF2B5EF4-FFF2-40B4-BE49-F238E27FC236}">
                <a16:creationId xmlns:a16="http://schemas.microsoft.com/office/drawing/2014/main" id="{91977118-1684-4B18-810B-1C66E83A822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931360" y="1846263"/>
            <a:ext cx="6389606" cy="4022725"/>
          </a:xfrm>
        </p:spPr>
      </p:pic>
      <p:sp>
        <p:nvSpPr>
          <p:cNvPr id="5" name="Date Placeholder 4">
            <a:extLst>
              <a:ext uri="{FF2B5EF4-FFF2-40B4-BE49-F238E27FC236}">
                <a16:creationId xmlns:a16="http://schemas.microsoft.com/office/drawing/2014/main" id="{744B3118-720E-425F-878A-B383D8B63DAA}"/>
              </a:ext>
            </a:extLst>
          </p:cNvPr>
          <p:cNvSpPr>
            <a:spLocks noGrp="1"/>
          </p:cNvSpPr>
          <p:nvPr>
            <p:ph type="dt" sz="half"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EC1162E5-9D62-427A-A631-4EB9B517A1AD}" type="datetime1">
              <a:rPr kumimoji="0" lang="en-US" sz="900" b="0" i="0" u="none" strike="noStrike" kern="1200" cap="none" spc="0" normalizeH="0" baseline="0" noProof="0" smtClean="0">
                <a:ln>
                  <a:noFill/>
                </a:ln>
                <a:solidFill>
                  <a:srgbClr val="FFFFFF"/>
                </a:solidFill>
                <a:effectLst/>
                <a:uLnTx/>
                <a:uFillTx/>
                <a:latin typeface="Calibri" panose="020F050202020403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11/24/2023</a:t>
            </a:fld>
            <a:endParaRPr kumimoji="0" lang="en-US" sz="9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7" name="Slide Number Placeholder 6">
            <a:extLst>
              <a:ext uri="{FF2B5EF4-FFF2-40B4-BE49-F238E27FC236}">
                <a16:creationId xmlns:a16="http://schemas.microsoft.com/office/drawing/2014/main" id="{740111C9-6B08-4F80-B8B4-D60EFD48565F}"/>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5F1D94D-E39D-4060-8F8E-01EBC27FED6C}" type="slidenum">
              <a:rPr kumimoji="0" lang="en-US" sz="1050" b="0" i="0" u="none" strike="noStrike" kern="1200" cap="none" spc="0" normalizeH="0" baseline="0" noProof="0" smtClean="0">
                <a:ln>
                  <a:noFill/>
                </a:ln>
                <a:solidFill>
                  <a:srgbClr val="FFFFFF"/>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90</a:t>
            </a:fld>
            <a:endParaRPr kumimoji="0" lang="en-US" sz="105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2" name="TextBox 11">
            <a:extLst>
              <a:ext uri="{FF2B5EF4-FFF2-40B4-BE49-F238E27FC236}">
                <a16:creationId xmlns:a16="http://schemas.microsoft.com/office/drawing/2014/main" id="{10D55935-F2E3-483F-BD5D-2EA8EC36907C}"/>
              </a:ext>
            </a:extLst>
          </p:cNvPr>
          <p:cNvSpPr txBox="1"/>
          <p:nvPr/>
        </p:nvSpPr>
        <p:spPr>
          <a:xfrm flipH="1">
            <a:off x="-1" y="5868988"/>
            <a:ext cx="12191999" cy="430887"/>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000000">
                    <a:lumMod val="65000"/>
                    <a:lumOff val="35000"/>
                  </a:srgbClr>
                </a:solidFill>
                <a:effectLst/>
                <a:uLnTx/>
                <a:uFillTx/>
                <a:latin typeface="Calibri" panose="020F0502020204030204"/>
                <a:ea typeface="+mn-ea"/>
                <a:cs typeface="+mn-cs"/>
              </a:rPr>
              <a:t>Reference: https://ie.rs-online.com/web/generalDisplay.html?id=ideas-and-advice/dc-motors-guide#:~:text=A%20simple%20DC%20motor%20uses,the%20centre%20of%20the%20coil.&amp;text=The%20commutator%20allows%20each%20armature,force%20(known%20as%20torque).</a:t>
            </a:r>
          </a:p>
        </p:txBody>
      </p:sp>
    </p:spTree>
    <p:extLst>
      <p:ext uri="{BB962C8B-B14F-4D97-AF65-F5344CB8AC3E}">
        <p14:creationId xmlns:p14="http://schemas.microsoft.com/office/powerpoint/2010/main" val="167133531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FB1E89-9D49-4FC0-BB84-527D2E93339A}"/>
              </a:ext>
            </a:extLst>
          </p:cNvPr>
          <p:cNvSpPr>
            <a:spLocks noGrp="1"/>
          </p:cNvSpPr>
          <p:nvPr>
            <p:ph type="title"/>
          </p:nvPr>
        </p:nvSpPr>
        <p:spPr/>
        <p:txBody>
          <a:bodyPr/>
          <a:lstStyle/>
          <a:p>
            <a:r>
              <a:rPr lang="en-US" dirty="0"/>
              <a:t>Types of DC Motors</a:t>
            </a:r>
          </a:p>
        </p:txBody>
      </p:sp>
      <p:sp>
        <p:nvSpPr>
          <p:cNvPr id="7" name="Content Placeholder 6">
            <a:extLst>
              <a:ext uri="{FF2B5EF4-FFF2-40B4-BE49-F238E27FC236}">
                <a16:creationId xmlns:a16="http://schemas.microsoft.com/office/drawing/2014/main" id="{5AC73CA2-3B51-4EB6-9D2D-18BF5B5002DB}"/>
              </a:ext>
            </a:extLst>
          </p:cNvPr>
          <p:cNvSpPr>
            <a:spLocks noGrp="1"/>
          </p:cNvSpPr>
          <p:nvPr>
            <p:ph sz="half" idx="1"/>
          </p:nvPr>
        </p:nvSpPr>
        <p:spPr>
          <a:ln>
            <a:solidFill>
              <a:schemeClr val="tx1"/>
            </a:solidFill>
          </a:ln>
        </p:spPr>
        <p:txBody>
          <a:bodyPr/>
          <a:lstStyle/>
          <a:p>
            <a:pPr algn="ctr"/>
            <a:r>
              <a:rPr lang="en-US" sz="2800" b="1" dirty="0"/>
              <a:t>Brushed DC Motor:-</a:t>
            </a:r>
          </a:p>
          <a:p>
            <a:r>
              <a:rPr lang="en-US" dirty="0">
                <a:solidFill>
                  <a:schemeClr val="tx1"/>
                </a:solidFill>
                <a:latin typeface="Arial" panose="020B0604020202020204" pitchFamily="34" charset="0"/>
              </a:rPr>
              <a:t>The brushed DC motor is the original DC motor. B</a:t>
            </a:r>
            <a:r>
              <a:rPr lang="en-US" b="0" i="0" dirty="0">
                <a:solidFill>
                  <a:schemeClr val="tx1"/>
                </a:solidFill>
                <a:effectLst/>
                <a:latin typeface="Arial" panose="020B0604020202020204" pitchFamily="34" charset="0"/>
              </a:rPr>
              <a:t>rushed DC motors </a:t>
            </a:r>
            <a:r>
              <a:rPr lang="en-US" b="0" i="0" dirty="0" err="1">
                <a:solidFill>
                  <a:schemeClr val="tx1"/>
                </a:solidFill>
                <a:effectLst/>
                <a:latin typeface="Arial" panose="020B0604020202020204" pitchFamily="34" charset="0"/>
              </a:rPr>
              <a:t>utilise</a:t>
            </a:r>
            <a:r>
              <a:rPr lang="en-US" b="0" i="0" dirty="0">
                <a:solidFill>
                  <a:schemeClr val="tx1"/>
                </a:solidFill>
                <a:effectLst/>
                <a:latin typeface="Arial" panose="020B0604020202020204" pitchFamily="34" charset="0"/>
              </a:rPr>
              <a:t> soft contacts known as ‘brushes’ to ensure the motor rotates in one direction. Brushed motors’ speed can be varied by the operating voltage or the strength of the magnetic field.</a:t>
            </a:r>
          </a:p>
          <a:p>
            <a:r>
              <a:rPr lang="en-US" b="0" i="0" dirty="0">
                <a:solidFill>
                  <a:schemeClr val="tx1"/>
                </a:solidFill>
                <a:effectLst/>
                <a:latin typeface="Arial" panose="020B0604020202020204" pitchFamily="34" charset="0"/>
              </a:rPr>
              <a:t>The ‘brushes’ wear down over time. A brushless DC motor is therefore more durable, and also safer than the more classical design.</a:t>
            </a:r>
            <a:endParaRPr lang="en-US" dirty="0">
              <a:solidFill>
                <a:schemeClr val="tx1"/>
              </a:solidFill>
            </a:endParaRPr>
          </a:p>
        </p:txBody>
      </p:sp>
      <p:sp>
        <p:nvSpPr>
          <p:cNvPr id="8" name="Content Placeholder 7">
            <a:extLst>
              <a:ext uri="{FF2B5EF4-FFF2-40B4-BE49-F238E27FC236}">
                <a16:creationId xmlns:a16="http://schemas.microsoft.com/office/drawing/2014/main" id="{B162746B-082B-4A41-B9B7-7486856F5F38}"/>
              </a:ext>
            </a:extLst>
          </p:cNvPr>
          <p:cNvSpPr>
            <a:spLocks noGrp="1"/>
          </p:cNvSpPr>
          <p:nvPr>
            <p:ph sz="half" idx="2"/>
          </p:nvPr>
        </p:nvSpPr>
        <p:spPr>
          <a:ln>
            <a:solidFill>
              <a:schemeClr val="tx1"/>
            </a:solidFill>
          </a:ln>
        </p:spPr>
        <p:txBody>
          <a:bodyPr/>
          <a:lstStyle/>
          <a:p>
            <a:pPr algn="ctr"/>
            <a:r>
              <a:rPr lang="en-US" sz="2800" b="1" dirty="0"/>
              <a:t>Brushless DC Motor:-</a:t>
            </a:r>
          </a:p>
          <a:p>
            <a:r>
              <a:rPr lang="en-US" b="0" i="0" dirty="0">
                <a:solidFill>
                  <a:schemeClr val="tx1"/>
                </a:solidFill>
                <a:effectLst/>
                <a:latin typeface="Arial" panose="020B0604020202020204" pitchFamily="34" charset="0"/>
              </a:rPr>
              <a:t>The key differences between brushless DC motors and other varieties is that they do not have a commutator, which is replaced by an electronic servomechanism that is able to detect and adjust the angle of the rotor.</a:t>
            </a:r>
            <a:endParaRPr lang="en-US" dirty="0">
              <a:solidFill>
                <a:schemeClr val="tx1"/>
              </a:solidFill>
            </a:endParaRPr>
          </a:p>
        </p:txBody>
      </p:sp>
      <p:sp>
        <p:nvSpPr>
          <p:cNvPr id="4" name="Date Placeholder 3">
            <a:extLst>
              <a:ext uri="{FF2B5EF4-FFF2-40B4-BE49-F238E27FC236}">
                <a16:creationId xmlns:a16="http://schemas.microsoft.com/office/drawing/2014/main" id="{036C90D9-0351-4ACA-86A3-886A1BD324BE}"/>
              </a:ext>
            </a:extLst>
          </p:cNvPr>
          <p:cNvSpPr>
            <a:spLocks noGrp="1"/>
          </p:cNvSpPr>
          <p:nvPr>
            <p:ph type="dt" sz="half"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132A4912-67D5-420B-97E9-5D283AA33310}" type="datetime1">
              <a:rPr kumimoji="0" lang="en-US" sz="900" b="0" i="0" u="none" strike="noStrike" kern="1200" cap="none" spc="0" normalizeH="0" baseline="0" noProof="0" smtClean="0">
                <a:ln>
                  <a:noFill/>
                </a:ln>
                <a:solidFill>
                  <a:srgbClr val="FFFFFF"/>
                </a:solidFill>
                <a:effectLst/>
                <a:uLnTx/>
                <a:uFillTx/>
                <a:latin typeface="Calibri" panose="020F050202020403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11/24/2023</a:t>
            </a:fld>
            <a:endParaRPr kumimoji="0" lang="en-US" sz="9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D600ABE1-5749-41B7-B3ED-A8AD2D8BBD89}"/>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5F1D94D-E39D-4060-8F8E-01EBC27FED6C}" type="slidenum">
              <a:rPr kumimoji="0" lang="en-US" sz="1050" b="0" i="0" u="none" strike="noStrike" kern="1200" cap="none" spc="0" normalizeH="0" baseline="0" noProof="0" smtClean="0">
                <a:ln>
                  <a:noFill/>
                </a:ln>
                <a:solidFill>
                  <a:srgbClr val="FFFFFF"/>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91</a:t>
            </a:fld>
            <a:endParaRPr kumimoji="0" lang="en-US" sz="105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1741671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0DBDED36-B3BC-40E9-A6D0-2E44094398DF}"/>
              </a:ext>
            </a:extLst>
          </p:cNvPr>
          <p:cNvSpPr>
            <a:spLocks noGrp="1"/>
          </p:cNvSpPr>
          <p:nvPr>
            <p:ph type="title"/>
          </p:nvPr>
        </p:nvSpPr>
        <p:spPr/>
        <p:txBody>
          <a:bodyPr/>
          <a:lstStyle/>
          <a:p>
            <a:r>
              <a:rPr lang="en-US" dirty="0"/>
              <a:t>Structure of a DC motor</a:t>
            </a:r>
          </a:p>
        </p:txBody>
      </p:sp>
      <p:pic>
        <p:nvPicPr>
          <p:cNvPr id="11" name="Content Placeholder 10">
            <a:extLst>
              <a:ext uri="{FF2B5EF4-FFF2-40B4-BE49-F238E27FC236}">
                <a16:creationId xmlns:a16="http://schemas.microsoft.com/office/drawing/2014/main" id="{B7271AFE-408B-48F5-9B80-4947A2B4E85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14355" y="1819469"/>
            <a:ext cx="8163290" cy="4412589"/>
          </a:xfrm>
        </p:spPr>
      </p:pic>
      <p:sp>
        <p:nvSpPr>
          <p:cNvPr id="5" name="Date Placeholder 4">
            <a:extLst>
              <a:ext uri="{FF2B5EF4-FFF2-40B4-BE49-F238E27FC236}">
                <a16:creationId xmlns:a16="http://schemas.microsoft.com/office/drawing/2014/main" id="{620C781F-16F4-435F-81DB-10241237DA94}"/>
              </a:ext>
            </a:extLst>
          </p:cNvPr>
          <p:cNvSpPr>
            <a:spLocks noGrp="1"/>
          </p:cNvSpPr>
          <p:nvPr>
            <p:ph type="dt" sz="half"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547FAC63-414D-4D66-A831-7909323B3221}" type="datetime1">
              <a:rPr kumimoji="0" lang="en-US" sz="900" b="0" i="0" u="none" strike="noStrike" kern="1200" cap="none" spc="0" normalizeH="0" baseline="0" noProof="0" smtClean="0">
                <a:ln>
                  <a:noFill/>
                </a:ln>
                <a:solidFill>
                  <a:srgbClr val="FFFFFF"/>
                </a:solidFill>
                <a:effectLst/>
                <a:uLnTx/>
                <a:uFillTx/>
                <a:latin typeface="Calibri" panose="020F050202020403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11/24/2023</a:t>
            </a:fld>
            <a:endParaRPr kumimoji="0" lang="en-US" sz="9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7" name="Slide Number Placeholder 6">
            <a:extLst>
              <a:ext uri="{FF2B5EF4-FFF2-40B4-BE49-F238E27FC236}">
                <a16:creationId xmlns:a16="http://schemas.microsoft.com/office/drawing/2014/main" id="{5E906B8C-0ECB-4449-9717-66DF04FFB457}"/>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5F1D94D-E39D-4060-8F8E-01EBC27FED6C}" type="slidenum">
              <a:rPr kumimoji="0" lang="en-US" sz="1050" b="0" i="0" u="none" strike="noStrike" kern="1200" cap="none" spc="0" normalizeH="0" baseline="0" noProof="0" smtClean="0">
                <a:ln>
                  <a:noFill/>
                </a:ln>
                <a:solidFill>
                  <a:srgbClr val="FFFFFF"/>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92</a:t>
            </a:fld>
            <a:endParaRPr kumimoji="0" lang="en-US" sz="105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3677109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FB1E89-9D49-4FC0-BB84-527D2E93339A}"/>
              </a:ext>
            </a:extLst>
          </p:cNvPr>
          <p:cNvSpPr>
            <a:spLocks noGrp="1"/>
          </p:cNvSpPr>
          <p:nvPr>
            <p:ph type="title"/>
          </p:nvPr>
        </p:nvSpPr>
        <p:spPr/>
        <p:txBody>
          <a:bodyPr/>
          <a:lstStyle/>
          <a:p>
            <a:r>
              <a:rPr lang="en-US" dirty="0"/>
              <a:t>Types of DC Motors(</a:t>
            </a:r>
            <a:r>
              <a:rPr lang="en-US" dirty="0" err="1"/>
              <a:t>contd</a:t>
            </a:r>
            <a:r>
              <a:rPr lang="en-US" dirty="0"/>
              <a:t>)</a:t>
            </a:r>
          </a:p>
        </p:txBody>
      </p:sp>
      <p:sp>
        <p:nvSpPr>
          <p:cNvPr id="7" name="Content Placeholder 6">
            <a:extLst>
              <a:ext uri="{FF2B5EF4-FFF2-40B4-BE49-F238E27FC236}">
                <a16:creationId xmlns:a16="http://schemas.microsoft.com/office/drawing/2014/main" id="{5AC73CA2-3B51-4EB6-9D2D-18BF5B5002DB}"/>
              </a:ext>
            </a:extLst>
          </p:cNvPr>
          <p:cNvSpPr>
            <a:spLocks noGrp="1"/>
          </p:cNvSpPr>
          <p:nvPr>
            <p:ph sz="half" idx="1"/>
          </p:nvPr>
        </p:nvSpPr>
        <p:spPr>
          <a:ln>
            <a:solidFill>
              <a:schemeClr val="tx1"/>
            </a:solidFill>
          </a:ln>
        </p:spPr>
        <p:txBody>
          <a:bodyPr/>
          <a:lstStyle/>
          <a:p>
            <a:pPr algn="ctr"/>
            <a:r>
              <a:rPr lang="en-US" sz="2800" b="1" dirty="0"/>
              <a:t>Brushed DC Motor:-</a:t>
            </a:r>
          </a:p>
          <a:p>
            <a:pPr algn="ctr"/>
            <a:endParaRPr lang="en-US" sz="2800" b="1" dirty="0"/>
          </a:p>
        </p:txBody>
      </p:sp>
      <p:sp>
        <p:nvSpPr>
          <p:cNvPr id="8" name="Content Placeholder 7">
            <a:extLst>
              <a:ext uri="{FF2B5EF4-FFF2-40B4-BE49-F238E27FC236}">
                <a16:creationId xmlns:a16="http://schemas.microsoft.com/office/drawing/2014/main" id="{B162746B-082B-4A41-B9B7-7486856F5F38}"/>
              </a:ext>
            </a:extLst>
          </p:cNvPr>
          <p:cNvSpPr>
            <a:spLocks noGrp="1"/>
          </p:cNvSpPr>
          <p:nvPr>
            <p:ph sz="half" idx="2"/>
          </p:nvPr>
        </p:nvSpPr>
        <p:spPr>
          <a:ln>
            <a:solidFill>
              <a:schemeClr val="tx1"/>
            </a:solidFill>
          </a:ln>
        </p:spPr>
        <p:txBody>
          <a:bodyPr/>
          <a:lstStyle/>
          <a:p>
            <a:pPr algn="ctr"/>
            <a:r>
              <a:rPr lang="en-US" sz="2800" b="1" dirty="0"/>
              <a:t>Brushless DC Motor:-</a:t>
            </a:r>
          </a:p>
          <a:p>
            <a:pPr algn="ctr"/>
            <a:endParaRPr lang="en-US" sz="2800" b="1" dirty="0"/>
          </a:p>
        </p:txBody>
      </p:sp>
      <p:sp>
        <p:nvSpPr>
          <p:cNvPr id="4" name="Date Placeholder 3">
            <a:extLst>
              <a:ext uri="{FF2B5EF4-FFF2-40B4-BE49-F238E27FC236}">
                <a16:creationId xmlns:a16="http://schemas.microsoft.com/office/drawing/2014/main" id="{036C90D9-0351-4ACA-86A3-886A1BD324BE}"/>
              </a:ext>
            </a:extLst>
          </p:cNvPr>
          <p:cNvSpPr>
            <a:spLocks noGrp="1"/>
          </p:cNvSpPr>
          <p:nvPr>
            <p:ph type="dt" sz="half"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D52807DD-3C0C-4DAB-BA4B-34F181D9E977}" type="datetime1">
              <a:rPr kumimoji="0" lang="en-US" sz="900" b="0" i="0" u="none" strike="noStrike" kern="1200" cap="none" spc="0" normalizeH="0" baseline="0" noProof="0" smtClean="0">
                <a:ln>
                  <a:noFill/>
                </a:ln>
                <a:solidFill>
                  <a:srgbClr val="FFFFFF"/>
                </a:solidFill>
                <a:effectLst/>
                <a:uLnTx/>
                <a:uFillTx/>
                <a:latin typeface="Calibri" panose="020F050202020403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11/24/2023</a:t>
            </a:fld>
            <a:endParaRPr kumimoji="0" lang="en-US" sz="9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D600ABE1-5749-41B7-B3ED-A8AD2D8BBD89}"/>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5F1D94D-E39D-4060-8F8E-01EBC27FED6C}" type="slidenum">
              <a:rPr kumimoji="0" lang="en-US" sz="1050" b="0" i="0" u="none" strike="noStrike" kern="1200" cap="none" spc="0" normalizeH="0" baseline="0" noProof="0" smtClean="0">
                <a:ln>
                  <a:noFill/>
                </a:ln>
                <a:solidFill>
                  <a:srgbClr val="FFFFFF"/>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93</a:t>
            </a:fld>
            <a:endParaRPr kumimoji="0" lang="en-US" sz="105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9" name="Picture 8">
            <a:extLst>
              <a:ext uri="{FF2B5EF4-FFF2-40B4-BE49-F238E27FC236}">
                <a16:creationId xmlns:a16="http://schemas.microsoft.com/office/drawing/2014/main" id="{B1FA8EB4-F91F-4D1E-B0A7-EDB73CD33B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43181" y="2396478"/>
            <a:ext cx="3845954" cy="3404189"/>
          </a:xfrm>
          <a:prstGeom prst="rect">
            <a:avLst/>
          </a:prstGeom>
        </p:spPr>
      </p:pic>
      <p:pic>
        <p:nvPicPr>
          <p:cNvPr id="11" name="Picture 10">
            <a:extLst>
              <a:ext uri="{FF2B5EF4-FFF2-40B4-BE49-F238E27FC236}">
                <a16:creationId xmlns:a16="http://schemas.microsoft.com/office/drawing/2014/main" id="{C58B51E8-33FD-4E05-A7A3-036EC39614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89727" y="2396479"/>
            <a:ext cx="4595963" cy="3404188"/>
          </a:xfrm>
          <a:prstGeom prst="rect">
            <a:avLst/>
          </a:prstGeom>
        </p:spPr>
      </p:pic>
    </p:spTree>
    <p:extLst>
      <p:ext uri="{BB962C8B-B14F-4D97-AF65-F5344CB8AC3E}">
        <p14:creationId xmlns:p14="http://schemas.microsoft.com/office/powerpoint/2010/main" val="358878795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4EA0D81F-F1BE-4FBB-914B-E26A0B1A3EBF}"/>
              </a:ext>
            </a:extLst>
          </p:cNvPr>
          <p:cNvSpPr>
            <a:spLocks noGrp="1"/>
          </p:cNvSpPr>
          <p:nvPr>
            <p:ph type="title"/>
          </p:nvPr>
        </p:nvSpPr>
        <p:spPr/>
        <p:txBody>
          <a:bodyPr/>
          <a:lstStyle/>
          <a:p>
            <a:r>
              <a:rPr lang="en-US" dirty="0"/>
              <a:t>Motor Driver Module(L298N)</a:t>
            </a:r>
          </a:p>
        </p:txBody>
      </p:sp>
      <p:pic>
        <p:nvPicPr>
          <p:cNvPr id="11" name="Content Placeholder 10">
            <a:extLst>
              <a:ext uri="{FF2B5EF4-FFF2-40B4-BE49-F238E27FC236}">
                <a16:creationId xmlns:a16="http://schemas.microsoft.com/office/drawing/2014/main" id="{E8B70AF7-1F2D-49F7-9B62-CA209D8D51D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09119" y="1846263"/>
            <a:ext cx="6034087" cy="4022725"/>
          </a:xfrm>
        </p:spPr>
      </p:pic>
      <p:sp>
        <p:nvSpPr>
          <p:cNvPr id="5" name="Date Placeholder 4">
            <a:extLst>
              <a:ext uri="{FF2B5EF4-FFF2-40B4-BE49-F238E27FC236}">
                <a16:creationId xmlns:a16="http://schemas.microsoft.com/office/drawing/2014/main" id="{2A400B84-928C-4159-9D1B-8B1585A95E4E}"/>
              </a:ext>
            </a:extLst>
          </p:cNvPr>
          <p:cNvSpPr>
            <a:spLocks noGrp="1"/>
          </p:cNvSpPr>
          <p:nvPr>
            <p:ph type="dt" sz="half"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3455CFEC-5171-4E41-82B3-C4B8B6FB7C41}" type="datetime1">
              <a:rPr kumimoji="0" lang="en-US" sz="900" b="0" i="0" u="none" strike="noStrike" kern="1200" cap="none" spc="0" normalizeH="0" baseline="0" noProof="0" smtClean="0">
                <a:ln>
                  <a:noFill/>
                </a:ln>
                <a:solidFill>
                  <a:srgbClr val="FFFFFF"/>
                </a:solidFill>
                <a:effectLst/>
                <a:uLnTx/>
                <a:uFillTx/>
                <a:latin typeface="Calibri" panose="020F050202020403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11/24/2023</a:t>
            </a:fld>
            <a:endParaRPr kumimoji="0" lang="en-US" sz="9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7" name="Slide Number Placeholder 6">
            <a:extLst>
              <a:ext uri="{FF2B5EF4-FFF2-40B4-BE49-F238E27FC236}">
                <a16:creationId xmlns:a16="http://schemas.microsoft.com/office/drawing/2014/main" id="{04BEE3F6-A640-4FCA-A127-5376F2473D02}"/>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5F1D94D-E39D-4060-8F8E-01EBC27FED6C}" type="slidenum">
              <a:rPr kumimoji="0" lang="en-US" sz="1050" b="0" i="0" u="none" strike="noStrike" kern="1200" cap="none" spc="0" normalizeH="0" baseline="0" noProof="0" smtClean="0">
                <a:ln>
                  <a:noFill/>
                </a:ln>
                <a:solidFill>
                  <a:srgbClr val="FFFFFF"/>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94</a:t>
            </a:fld>
            <a:endParaRPr kumimoji="0" lang="en-US" sz="105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1543377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4B6A05-9566-42C8-9FDD-4A23B47CBBAF}"/>
              </a:ext>
            </a:extLst>
          </p:cNvPr>
          <p:cNvSpPr>
            <a:spLocks noGrp="1"/>
          </p:cNvSpPr>
          <p:nvPr>
            <p:ph type="title"/>
          </p:nvPr>
        </p:nvSpPr>
        <p:spPr/>
        <p:txBody>
          <a:bodyPr/>
          <a:lstStyle/>
          <a:p>
            <a:r>
              <a:rPr lang="en-US" dirty="0"/>
              <a:t>Motor Drivers(</a:t>
            </a:r>
            <a:r>
              <a:rPr lang="en-US" dirty="0" err="1"/>
              <a:t>contd</a:t>
            </a:r>
            <a:r>
              <a:rPr lang="en-US" dirty="0"/>
              <a:t>)</a:t>
            </a:r>
          </a:p>
        </p:txBody>
      </p:sp>
      <p:sp>
        <p:nvSpPr>
          <p:cNvPr id="3" name="Content Placeholder 2">
            <a:extLst>
              <a:ext uri="{FF2B5EF4-FFF2-40B4-BE49-F238E27FC236}">
                <a16:creationId xmlns:a16="http://schemas.microsoft.com/office/drawing/2014/main" id="{0D5E2723-B3B5-4BC3-BE6E-2EAE341585C5}"/>
              </a:ext>
            </a:extLst>
          </p:cNvPr>
          <p:cNvSpPr>
            <a:spLocks noGrp="1"/>
          </p:cNvSpPr>
          <p:nvPr>
            <p:ph idx="1"/>
          </p:nvPr>
        </p:nvSpPr>
        <p:spPr/>
        <p:txBody>
          <a:bodyPr>
            <a:normAutofit/>
          </a:bodyPr>
          <a:lstStyle/>
          <a:p>
            <a:r>
              <a:rPr lang="en-US" sz="2800" b="0" i="0" dirty="0">
                <a:solidFill>
                  <a:schemeClr val="tx1"/>
                </a:solidFill>
                <a:effectLst/>
                <a:latin typeface="Arial" panose="020B0604020202020204" pitchFamily="34" charset="0"/>
              </a:rPr>
              <a:t>Motor drivers acts as an interface between the motors and the control circuits. Motors require high amount of current whereas the controller circuit works on low current signals. So the function of motor drivers is to take a low-current control signal and then turn it into a higher-current signal that can drive a motor.</a:t>
            </a:r>
          </a:p>
          <a:p>
            <a:endParaRPr lang="en-US" sz="2800" dirty="0">
              <a:solidFill>
                <a:schemeClr val="tx1"/>
              </a:solidFill>
              <a:latin typeface="Arial" panose="020B0604020202020204" pitchFamily="34" charset="0"/>
            </a:endParaRPr>
          </a:p>
          <a:p>
            <a:r>
              <a:rPr lang="en-US" sz="2800" dirty="0">
                <a:solidFill>
                  <a:schemeClr val="tx1"/>
                </a:solidFill>
                <a:latin typeface="Arial" panose="020B0604020202020204" pitchFamily="34" charset="0"/>
              </a:rPr>
              <a:t>We should </a:t>
            </a:r>
            <a:r>
              <a:rPr lang="en-US" sz="2800" b="0" i="0" dirty="0">
                <a:solidFill>
                  <a:schemeClr val="tx1"/>
                </a:solidFill>
                <a:effectLst/>
                <a:latin typeface="Arial" panose="020B0604020202020204" pitchFamily="34" charset="0"/>
              </a:rPr>
              <a:t>not drive the motor directly from Arduino board pins. This may damage the board.</a:t>
            </a:r>
            <a:endParaRPr lang="en-US" sz="2800" dirty="0">
              <a:solidFill>
                <a:schemeClr val="tx1"/>
              </a:solidFill>
            </a:endParaRPr>
          </a:p>
        </p:txBody>
      </p:sp>
      <p:sp>
        <p:nvSpPr>
          <p:cNvPr id="4" name="Date Placeholder 3">
            <a:extLst>
              <a:ext uri="{FF2B5EF4-FFF2-40B4-BE49-F238E27FC236}">
                <a16:creationId xmlns:a16="http://schemas.microsoft.com/office/drawing/2014/main" id="{91C74F77-89B2-4D3D-A2B0-58C22AE9D2C3}"/>
              </a:ext>
            </a:extLst>
          </p:cNvPr>
          <p:cNvSpPr>
            <a:spLocks noGrp="1"/>
          </p:cNvSpPr>
          <p:nvPr>
            <p:ph type="dt" sz="half"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B30731B5-7BAF-474B-9CFE-F68C28DB2EB3}" type="datetime1">
              <a:rPr kumimoji="0" lang="en-US" sz="900" b="0" i="0" u="none" strike="noStrike" kern="1200" cap="none" spc="0" normalizeH="0" baseline="0" noProof="0" smtClean="0">
                <a:ln>
                  <a:noFill/>
                </a:ln>
                <a:solidFill>
                  <a:srgbClr val="FFFFFF"/>
                </a:solidFill>
                <a:effectLst/>
                <a:uLnTx/>
                <a:uFillTx/>
                <a:latin typeface="Calibri" panose="020F050202020403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11/24/2023</a:t>
            </a:fld>
            <a:endParaRPr kumimoji="0" lang="en-US" sz="9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C9C6CAAB-69B4-471A-8E4A-43D0A55DFAED}"/>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5F1D94D-E39D-4060-8F8E-01EBC27FED6C}" type="slidenum">
              <a:rPr kumimoji="0" lang="en-US" sz="1050" b="0" i="0" u="none" strike="noStrike" kern="1200" cap="none" spc="0" normalizeH="0" baseline="0" noProof="0" smtClean="0">
                <a:ln>
                  <a:noFill/>
                </a:ln>
                <a:solidFill>
                  <a:srgbClr val="FFFFFF"/>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95</a:t>
            </a:fld>
            <a:endParaRPr kumimoji="0" lang="en-US" sz="105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50B34B80-6451-4DA0-8EA8-C18679194181}"/>
              </a:ext>
            </a:extLst>
          </p:cNvPr>
          <p:cNvSpPr txBox="1"/>
          <p:nvPr/>
        </p:nvSpPr>
        <p:spPr>
          <a:xfrm>
            <a:off x="940836" y="5977468"/>
            <a:ext cx="10310327" cy="27699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lumMod val="65000"/>
                    <a:lumOff val="35000"/>
                  </a:srgbClr>
                </a:solidFill>
                <a:effectLst/>
                <a:uLnTx/>
                <a:uFillTx/>
                <a:latin typeface="Calibri" panose="020F0502020204030204"/>
                <a:ea typeface="+mn-ea"/>
                <a:cs typeface="+mn-cs"/>
              </a:rPr>
              <a:t>Reference: https://sproboticworks.com/blog/choosing-the-right-motor-driver#:~:text=Motor%20drivers%20acts%20as%20an,that%20can%20drive%20a%20motor.</a:t>
            </a:r>
          </a:p>
        </p:txBody>
      </p:sp>
    </p:spTree>
    <p:extLst>
      <p:ext uri="{BB962C8B-B14F-4D97-AF65-F5344CB8AC3E}">
        <p14:creationId xmlns:p14="http://schemas.microsoft.com/office/powerpoint/2010/main" val="59290190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9136B7-96D7-049D-C367-59F7D2589DA8}"/>
              </a:ext>
            </a:extLst>
          </p:cNvPr>
          <p:cNvSpPr>
            <a:spLocks noGrp="1"/>
          </p:cNvSpPr>
          <p:nvPr>
            <p:ph type="title"/>
          </p:nvPr>
        </p:nvSpPr>
        <p:spPr/>
        <p:txBody>
          <a:bodyPr/>
          <a:lstStyle/>
          <a:p>
            <a:r>
              <a:rPr lang="en-US" dirty="0"/>
              <a:t>Proteus Connection</a:t>
            </a:r>
          </a:p>
        </p:txBody>
      </p:sp>
      <p:sp>
        <p:nvSpPr>
          <p:cNvPr id="4" name="Date Placeholder 3">
            <a:extLst>
              <a:ext uri="{FF2B5EF4-FFF2-40B4-BE49-F238E27FC236}">
                <a16:creationId xmlns:a16="http://schemas.microsoft.com/office/drawing/2014/main" id="{1404104A-438B-CBB9-EA50-68E8CCFDF6C0}"/>
              </a:ext>
            </a:extLst>
          </p:cNvPr>
          <p:cNvSpPr>
            <a:spLocks noGrp="1"/>
          </p:cNvSpPr>
          <p:nvPr>
            <p:ph type="dt" sz="half"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424678CA-23B5-47FC-8E16-3595FBBB157F}" type="datetime1">
              <a:rPr kumimoji="0" lang="en-US" sz="900" b="0" i="0" u="none" strike="noStrike" kern="1200" cap="none" spc="0" normalizeH="0" baseline="0" noProof="0" smtClean="0">
                <a:ln>
                  <a:noFill/>
                </a:ln>
                <a:solidFill>
                  <a:srgbClr val="FFFFFF"/>
                </a:solidFill>
                <a:effectLst/>
                <a:uLnTx/>
                <a:uFillTx/>
                <a:latin typeface="Calibri" panose="020F050202020403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11/24/2023</a:t>
            </a:fld>
            <a:endParaRPr kumimoji="0" lang="en-US" sz="9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5" name="Slide Number Placeholder 4">
            <a:extLst>
              <a:ext uri="{FF2B5EF4-FFF2-40B4-BE49-F238E27FC236}">
                <a16:creationId xmlns:a16="http://schemas.microsoft.com/office/drawing/2014/main" id="{A9E67492-9DF9-7CF8-C79B-AE39E82D15CA}"/>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5F1D94D-E39D-4060-8F8E-01EBC27FED6C}" type="slidenum">
              <a:rPr kumimoji="0" lang="en-US" sz="1050" b="0" i="0" u="none" strike="noStrike" kern="1200" cap="none" spc="0" normalizeH="0" baseline="0" noProof="0" smtClean="0">
                <a:ln>
                  <a:noFill/>
                </a:ln>
                <a:solidFill>
                  <a:srgbClr val="FFFFFF"/>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96</a:t>
            </a:fld>
            <a:endParaRPr kumimoji="0" lang="en-US" sz="105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10" name="Content Placeholder 9">
            <a:extLst>
              <a:ext uri="{FF2B5EF4-FFF2-40B4-BE49-F238E27FC236}">
                <a16:creationId xmlns:a16="http://schemas.microsoft.com/office/drawing/2014/main" id="{E9AC7DD3-6772-A0BF-A73B-626053C2ADF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68681" y="2054375"/>
            <a:ext cx="7010400" cy="3642360"/>
          </a:xfrm>
        </p:spPr>
      </p:pic>
      <p:pic>
        <p:nvPicPr>
          <p:cNvPr id="12" name="Picture 11">
            <a:extLst>
              <a:ext uri="{FF2B5EF4-FFF2-40B4-BE49-F238E27FC236}">
                <a16:creationId xmlns:a16="http://schemas.microsoft.com/office/drawing/2014/main" id="{C59CB2F8-E4C1-14BF-57B1-77A3A9C0B09E}"/>
              </a:ext>
            </a:extLst>
          </p:cNvPr>
          <p:cNvPicPr>
            <a:picLocks noChangeAspect="1"/>
          </p:cNvPicPr>
          <p:nvPr/>
        </p:nvPicPr>
        <p:blipFill>
          <a:blip r:embed="rId3"/>
          <a:stretch>
            <a:fillRect/>
          </a:stretch>
        </p:blipFill>
        <p:spPr>
          <a:xfrm>
            <a:off x="9900458" y="3429000"/>
            <a:ext cx="1196444" cy="784928"/>
          </a:xfrm>
          <a:prstGeom prst="rect">
            <a:avLst/>
          </a:prstGeom>
        </p:spPr>
      </p:pic>
      <p:sp>
        <p:nvSpPr>
          <p:cNvPr id="17" name="TextBox 16">
            <a:extLst>
              <a:ext uri="{FF2B5EF4-FFF2-40B4-BE49-F238E27FC236}">
                <a16:creationId xmlns:a16="http://schemas.microsoft.com/office/drawing/2014/main" id="{9E89E625-975F-5310-01B8-359C5DCB4129}"/>
              </a:ext>
            </a:extLst>
          </p:cNvPr>
          <p:cNvSpPr txBox="1"/>
          <p:nvPr/>
        </p:nvSpPr>
        <p:spPr>
          <a:xfrm>
            <a:off x="8976486" y="2940423"/>
            <a:ext cx="2235997"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rPr>
              <a:t>Components Needed:</a:t>
            </a:r>
          </a:p>
        </p:txBody>
      </p:sp>
    </p:spTree>
    <p:extLst>
      <p:ext uri="{BB962C8B-B14F-4D97-AF65-F5344CB8AC3E}">
        <p14:creationId xmlns:p14="http://schemas.microsoft.com/office/powerpoint/2010/main" val="299711159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62A66-E007-F18B-54A4-9227075D4ACA}"/>
              </a:ext>
            </a:extLst>
          </p:cNvPr>
          <p:cNvSpPr>
            <a:spLocks noGrp="1"/>
          </p:cNvSpPr>
          <p:nvPr>
            <p:ph type="title"/>
          </p:nvPr>
        </p:nvSpPr>
        <p:spPr/>
        <p:txBody>
          <a:bodyPr/>
          <a:lstStyle/>
          <a:p>
            <a:r>
              <a:rPr lang="en-US" dirty="0"/>
              <a:t>Code</a:t>
            </a:r>
          </a:p>
        </p:txBody>
      </p:sp>
      <p:sp>
        <p:nvSpPr>
          <p:cNvPr id="3" name="Content Placeholder 2">
            <a:extLst>
              <a:ext uri="{FF2B5EF4-FFF2-40B4-BE49-F238E27FC236}">
                <a16:creationId xmlns:a16="http://schemas.microsoft.com/office/drawing/2014/main" id="{DD7B7EB9-983F-00D2-D6E9-A8950632A9D7}"/>
              </a:ext>
            </a:extLst>
          </p:cNvPr>
          <p:cNvSpPr>
            <a:spLocks noGrp="1"/>
          </p:cNvSpPr>
          <p:nvPr>
            <p:ph idx="1"/>
          </p:nvPr>
        </p:nvSpPr>
        <p:spPr/>
        <p:txBody>
          <a:bodyPr numCol="2">
            <a:normAutofit fontScale="55000" lnSpcReduction="20000"/>
          </a:bodyPr>
          <a:lstStyle/>
          <a:p>
            <a:r>
              <a:rPr lang="en-US" dirty="0"/>
              <a:t>int </a:t>
            </a:r>
            <a:r>
              <a:rPr lang="en-US" dirty="0" err="1"/>
              <a:t>MotorForward</a:t>
            </a:r>
            <a:r>
              <a:rPr lang="en-US" dirty="0"/>
              <a:t> = 7; // Pin 7 has Motor connected on Arduino boards.</a:t>
            </a:r>
          </a:p>
          <a:p>
            <a:r>
              <a:rPr lang="en-US" dirty="0"/>
              <a:t>int </a:t>
            </a:r>
            <a:r>
              <a:rPr lang="en-US" dirty="0" err="1"/>
              <a:t>MotorReverse</a:t>
            </a:r>
            <a:r>
              <a:rPr lang="en-US" dirty="0"/>
              <a:t> = 6; // Pin 6 has Motor connected on Arduino boards.</a:t>
            </a:r>
          </a:p>
          <a:p>
            <a:endParaRPr lang="en-US" dirty="0"/>
          </a:p>
          <a:p>
            <a:r>
              <a:rPr lang="en-US" dirty="0"/>
              <a:t>void setup()</a:t>
            </a:r>
          </a:p>
          <a:p>
            <a:r>
              <a:rPr lang="en-US" dirty="0"/>
              <a:t>{</a:t>
            </a:r>
          </a:p>
          <a:p>
            <a:r>
              <a:rPr lang="en-US" dirty="0"/>
              <a:t>  </a:t>
            </a:r>
            <a:r>
              <a:rPr lang="en-US" dirty="0" err="1"/>
              <a:t>Serial.begin</a:t>
            </a:r>
            <a:r>
              <a:rPr lang="en-US" dirty="0"/>
              <a:t>(9600);</a:t>
            </a:r>
          </a:p>
          <a:p>
            <a:r>
              <a:rPr lang="en-US" dirty="0"/>
              <a:t>  </a:t>
            </a:r>
            <a:r>
              <a:rPr lang="en-US" dirty="0" err="1"/>
              <a:t>pinMode</a:t>
            </a:r>
            <a:r>
              <a:rPr lang="en-US" dirty="0"/>
              <a:t>(</a:t>
            </a:r>
            <a:r>
              <a:rPr lang="en-US" dirty="0" err="1"/>
              <a:t>MotorForward</a:t>
            </a:r>
            <a:r>
              <a:rPr lang="en-US" dirty="0"/>
              <a:t>, OUTPUT);  </a:t>
            </a:r>
          </a:p>
          <a:p>
            <a:r>
              <a:rPr lang="en-US" dirty="0"/>
              <a:t>  </a:t>
            </a:r>
            <a:r>
              <a:rPr lang="en-US" dirty="0" err="1"/>
              <a:t>pinMode</a:t>
            </a:r>
            <a:r>
              <a:rPr lang="en-US" dirty="0"/>
              <a:t>(</a:t>
            </a:r>
            <a:r>
              <a:rPr lang="en-US" dirty="0" err="1"/>
              <a:t>MotorReverse</a:t>
            </a:r>
            <a:r>
              <a:rPr lang="en-US" dirty="0"/>
              <a:t>, OUTPUT);  </a:t>
            </a:r>
          </a:p>
          <a:p>
            <a:r>
              <a:rPr lang="en-US" dirty="0"/>
              <a:t>}</a:t>
            </a:r>
          </a:p>
          <a:p>
            <a:r>
              <a:rPr lang="en-US" dirty="0"/>
              <a:t>void loop() {</a:t>
            </a:r>
          </a:p>
          <a:p>
            <a:r>
              <a:rPr lang="en-US" dirty="0"/>
              <a:t>   // Forward </a:t>
            </a:r>
          </a:p>
          <a:p>
            <a:r>
              <a:rPr lang="en-US" dirty="0"/>
              <a:t>   </a:t>
            </a:r>
            <a:r>
              <a:rPr lang="en-US" dirty="0" err="1"/>
              <a:t>digitalWrite</a:t>
            </a:r>
            <a:r>
              <a:rPr lang="en-US" dirty="0"/>
              <a:t>(</a:t>
            </a:r>
            <a:r>
              <a:rPr lang="en-US" dirty="0" err="1"/>
              <a:t>MotorForward</a:t>
            </a:r>
            <a:r>
              <a:rPr lang="en-US" dirty="0"/>
              <a:t>, HIGH);</a:t>
            </a:r>
          </a:p>
          <a:p>
            <a:r>
              <a:rPr lang="en-US" dirty="0"/>
              <a:t>   </a:t>
            </a:r>
            <a:r>
              <a:rPr lang="en-US" dirty="0" err="1"/>
              <a:t>digitalWrite</a:t>
            </a:r>
            <a:r>
              <a:rPr lang="en-US" dirty="0"/>
              <a:t>(</a:t>
            </a:r>
            <a:r>
              <a:rPr lang="en-US" dirty="0" err="1"/>
              <a:t>MotorReverse</a:t>
            </a:r>
            <a:r>
              <a:rPr lang="en-US" dirty="0"/>
              <a:t>, LOW);  </a:t>
            </a:r>
          </a:p>
          <a:p>
            <a:r>
              <a:rPr lang="en-US" dirty="0"/>
              <a:t>   delay(2000);</a:t>
            </a:r>
          </a:p>
          <a:p>
            <a:r>
              <a:rPr lang="en-US" dirty="0"/>
              <a:t>   </a:t>
            </a:r>
          </a:p>
          <a:p>
            <a:r>
              <a:rPr lang="en-US" dirty="0"/>
              <a:t>   // Reverse</a:t>
            </a:r>
          </a:p>
          <a:p>
            <a:r>
              <a:rPr lang="en-US" dirty="0"/>
              <a:t>   </a:t>
            </a:r>
            <a:r>
              <a:rPr lang="en-US" dirty="0" err="1"/>
              <a:t>digitalWrite</a:t>
            </a:r>
            <a:r>
              <a:rPr lang="en-US" dirty="0"/>
              <a:t>(</a:t>
            </a:r>
            <a:r>
              <a:rPr lang="en-US" dirty="0" err="1"/>
              <a:t>MotorReverse</a:t>
            </a:r>
            <a:r>
              <a:rPr lang="en-US" dirty="0"/>
              <a:t>, HIGH);   </a:t>
            </a:r>
          </a:p>
          <a:p>
            <a:r>
              <a:rPr lang="en-US" dirty="0"/>
              <a:t>   </a:t>
            </a:r>
            <a:r>
              <a:rPr lang="en-US" dirty="0" err="1"/>
              <a:t>digitalWrite</a:t>
            </a:r>
            <a:r>
              <a:rPr lang="en-US" dirty="0"/>
              <a:t>(</a:t>
            </a:r>
            <a:r>
              <a:rPr lang="en-US" dirty="0" err="1"/>
              <a:t>MotorForward</a:t>
            </a:r>
            <a:r>
              <a:rPr lang="en-US" dirty="0"/>
              <a:t>, LOW);  </a:t>
            </a:r>
          </a:p>
          <a:p>
            <a:r>
              <a:rPr lang="en-US" dirty="0"/>
              <a:t>   delay(2000);</a:t>
            </a:r>
          </a:p>
          <a:p>
            <a:r>
              <a:rPr lang="en-US" dirty="0"/>
              <a:t>   </a:t>
            </a:r>
          </a:p>
          <a:p>
            <a:r>
              <a:rPr lang="en-US" dirty="0"/>
              <a:t>   // Stop</a:t>
            </a:r>
          </a:p>
          <a:p>
            <a:r>
              <a:rPr lang="en-US" dirty="0"/>
              <a:t>   </a:t>
            </a:r>
            <a:r>
              <a:rPr lang="en-US" dirty="0" err="1"/>
              <a:t>digitalWrite</a:t>
            </a:r>
            <a:r>
              <a:rPr lang="en-US" dirty="0"/>
              <a:t>(</a:t>
            </a:r>
            <a:r>
              <a:rPr lang="en-US" dirty="0" err="1"/>
              <a:t>MotorReverse</a:t>
            </a:r>
            <a:r>
              <a:rPr lang="en-US" dirty="0"/>
              <a:t>, LOW);  </a:t>
            </a:r>
          </a:p>
          <a:p>
            <a:r>
              <a:rPr lang="en-US" dirty="0"/>
              <a:t>   </a:t>
            </a:r>
            <a:r>
              <a:rPr lang="en-US" dirty="0" err="1"/>
              <a:t>digitalWrite</a:t>
            </a:r>
            <a:r>
              <a:rPr lang="en-US" dirty="0"/>
              <a:t>(</a:t>
            </a:r>
            <a:r>
              <a:rPr lang="en-US" dirty="0" err="1"/>
              <a:t>MotorForward</a:t>
            </a:r>
            <a:r>
              <a:rPr lang="en-US" dirty="0"/>
              <a:t>, LOW);   </a:t>
            </a:r>
          </a:p>
          <a:p>
            <a:r>
              <a:rPr lang="en-US" dirty="0"/>
              <a:t>   delay(2000);</a:t>
            </a:r>
          </a:p>
          <a:p>
            <a:r>
              <a:rPr lang="en-US" dirty="0"/>
              <a:t>}</a:t>
            </a:r>
          </a:p>
          <a:p>
            <a:endParaRPr lang="en-US" dirty="0"/>
          </a:p>
        </p:txBody>
      </p:sp>
      <p:sp>
        <p:nvSpPr>
          <p:cNvPr id="4" name="Date Placeholder 3">
            <a:extLst>
              <a:ext uri="{FF2B5EF4-FFF2-40B4-BE49-F238E27FC236}">
                <a16:creationId xmlns:a16="http://schemas.microsoft.com/office/drawing/2014/main" id="{F2AFF435-D71E-CA67-AEF3-9DAF3330D1EB}"/>
              </a:ext>
            </a:extLst>
          </p:cNvPr>
          <p:cNvSpPr>
            <a:spLocks noGrp="1"/>
          </p:cNvSpPr>
          <p:nvPr>
            <p:ph type="dt" sz="half"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F4EF49D3-9798-4091-A822-FC09E182C7C1}" type="datetime1">
              <a:rPr kumimoji="0" lang="en-US" sz="900" b="0" i="0" u="none" strike="noStrike" kern="1200" cap="none" spc="0" normalizeH="0" baseline="0" noProof="0" smtClean="0">
                <a:ln>
                  <a:noFill/>
                </a:ln>
                <a:solidFill>
                  <a:srgbClr val="FFFFFF"/>
                </a:solidFill>
                <a:effectLst/>
                <a:uLnTx/>
                <a:uFillTx/>
                <a:latin typeface="Calibri" panose="020F050202020403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11/24/2023</a:t>
            </a:fld>
            <a:endParaRPr kumimoji="0" lang="en-US" sz="9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5" name="Slide Number Placeholder 4">
            <a:extLst>
              <a:ext uri="{FF2B5EF4-FFF2-40B4-BE49-F238E27FC236}">
                <a16:creationId xmlns:a16="http://schemas.microsoft.com/office/drawing/2014/main" id="{5670C060-5DC4-9907-8DFA-36AD50285B92}"/>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5F1D94D-E39D-4060-8F8E-01EBC27FED6C}" type="slidenum">
              <a:rPr kumimoji="0" lang="en-US" sz="1050" b="0" i="0" u="none" strike="noStrike" kern="1200" cap="none" spc="0" normalizeH="0" baseline="0" noProof="0" smtClean="0">
                <a:ln>
                  <a:noFill/>
                </a:ln>
                <a:solidFill>
                  <a:srgbClr val="FFFFFF"/>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97</a:t>
            </a:fld>
            <a:endParaRPr kumimoji="0" lang="en-US" sz="105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700517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30C0A62C-1559-41C1-870A-3CF8769BC3F8}"/>
              </a:ext>
            </a:extLst>
          </p:cNvPr>
          <p:cNvSpPr>
            <a:spLocks noGrp="1"/>
          </p:cNvSpPr>
          <p:nvPr>
            <p:ph type="title"/>
          </p:nvPr>
        </p:nvSpPr>
        <p:spPr/>
        <p:txBody>
          <a:bodyPr/>
          <a:lstStyle/>
          <a:p>
            <a:r>
              <a:rPr lang="en-US" dirty="0"/>
              <a:t>Extra Materials</a:t>
            </a:r>
          </a:p>
        </p:txBody>
      </p:sp>
      <p:sp>
        <p:nvSpPr>
          <p:cNvPr id="9" name="Content Placeholder 8">
            <a:extLst>
              <a:ext uri="{FF2B5EF4-FFF2-40B4-BE49-F238E27FC236}">
                <a16:creationId xmlns:a16="http://schemas.microsoft.com/office/drawing/2014/main" id="{76A5A7AA-19A0-4E89-AD95-C7F2A8F49ED3}"/>
              </a:ext>
            </a:extLst>
          </p:cNvPr>
          <p:cNvSpPr>
            <a:spLocks noGrp="1"/>
          </p:cNvSpPr>
          <p:nvPr>
            <p:ph idx="1"/>
          </p:nvPr>
        </p:nvSpPr>
        <p:spPr/>
        <p:txBody>
          <a:bodyPr/>
          <a:lstStyle/>
          <a:p>
            <a:r>
              <a:rPr lang="en-US" dirty="0"/>
              <a:t>If you want to see the hardware version of DC </a:t>
            </a:r>
            <a:r>
              <a:rPr lang="en-US" dirty="0" err="1"/>
              <a:t>motor+Arduino</a:t>
            </a:r>
            <a:r>
              <a:rPr lang="en-US" dirty="0"/>
              <a:t> connection-</a:t>
            </a:r>
          </a:p>
          <a:p>
            <a:r>
              <a:rPr lang="en-US" dirty="0">
                <a:hlinkClick r:id="rId2"/>
              </a:rPr>
              <a:t>https://www.youtube.com/watch?v=Ey4xoG970Go&amp;ab_channel=educ8s.tv</a:t>
            </a:r>
            <a:endParaRPr lang="en-US" dirty="0"/>
          </a:p>
          <a:p>
            <a:endParaRPr lang="en-US" dirty="0"/>
          </a:p>
          <a:p>
            <a:r>
              <a:rPr lang="en-US" dirty="0"/>
              <a:t>Working principle of DC motors-</a:t>
            </a:r>
          </a:p>
          <a:p>
            <a:r>
              <a:rPr lang="en-US" dirty="0">
                <a:hlinkClick r:id="rId3"/>
              </a:rPr>
              <a:t>https://www.youtube.com/watch?v=LAtPHANEfQo&amp;ab_channel=Lesics</a:t>
            </a:r>
            <a:endParaRPr lang="en-US" dirty="0"/>
          </a:p>
          <a:p>
            <a:endParaRPr lang="en-US" dirty="0"/>
          </a:p>
        </p:txBody>
      </p:sp>
      <p:sp>
        <p:nvSpPr>
          <p:cNvPr id="5" name="Date Placeholder 4">
            <a:extLst>
              <a:ext uri="{FF2B5EF4-FFF2-40B4-BE49-F238E27FC236}">
                <a16:creationId xmlns:a16="http://schemas.microsoft.com/office/drawing/2014/main" id="{E2A2C7BB-F152-434C-BE9B-9E189B2EF188}"/>
              </a:ext>
            </a:extLst>
          </p:cNvPr>
          <p:cNvSpPr>
            <a:spLocks noGrp="1"/>
          </p:cNvSpPr>
          <p:nvPr>
            <p:ph type="dt" sz="half"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C7AD4867-2159-4506-A1E3-5C2C8BA18061}" type="datetime1">
              <a:rPr kumimoji="0" lang="en-US" sz="900" b="0" i="0" u="none" strike="noStrike" kern="1200" cap="none" spc="0" normalizeH="0" baseline="0" noProof="0" smtClean="0">
                <a:ln>
                  <a:noFill/>
                </a:ln>
                <a:solidFill>
                  <a:srgbClr val="FFFFFF"/>
                </a:solidFill>
                <a:effectLst/>
                <a:uLnTx/>
                <a:uFillTx/>
                <a:latin typeface="Calibri" panose="020F050202020403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11/24/2023</a:t>
            </a:fld>
            <a:endParaRPr kumimoji="0" lang="en-US" sz="9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7" name="Slide Number Placeholder 6">
            <a:extLst>
              <a:ext uri="{FF2B5EF4-FFF2-40B4-BE49-F238E27FC236}">
                <a16:creationId xmlns:a16="http://schemas.microsoft.com/office/drawing/2014/main" id="{C10AA097-85E5-40D4-9DF6-83605555A12B}"/>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5F1D94D-E39D-4060-8F8E-01EBC27FED6C}" type="slidenum">
              <a:rPr kumimoji="0" lang="en-US" sz="1050" b="0" i="0" u="none" strike="noStrike" kern="1200" cap="none" spc="0" normalizeH="0" baseline="0" noProof="0" smtClean="0">
                <a:ln>
                  <a:noFill/>
                </a:ln>
                <a:solidFill>
                  <a:srgbClr val="FFFFFF"/>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98</a:t>
            </a:fld>
            <a:endParaRPr kumimoji="0" lang="en-US" sz="105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2503526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14846D5-CCB1-4DB6-9CA0-AA9E66AD03A3}"/>
              </a:ext>
            </a:extLst>
          </p:cNvPr>
          <p:cNvSpPr>
            <a:spLocks noGrp="1"/>
          </p:cNvSpPr>
          <p:nvPr>
            <p:ph type="title"/>
          </p:nvPr>
        </p:nvSpPr>
        <p:spPr/>
        <p:txBody>
          <a:bodyPr/>
          <a:lstStyle/>
          <a:p>
            <a:r>
              <a:rPr lang="en-US" dirty="0"/>
              <a:t>LDR (Light Dependent Resistor)</a:t>
            </a:r>
          </a:p>
        </p:txBody>
      </p:sp>
      <p:sp>
        <p:nvSpPr>
          <p:cNvPr id="8" name="Text Placeholder 7">
            <a:extLst>
              <a:ext uri="{FF2B5EF4-FFF2-40B4-BE49-F238E27FC236}">
                <a16:creationId xmlns:a16="http://schemas.microsoft.com/office/drawing/2014/main" id="{F20788EB-0FF6-479F-BFC8-C24A1D3A984C}"/>
              </a:ext>
            </a:extLst>
          </p:cNvPr>
          <p:cNvSpPr>
            <a:spLocks noGrp="1"/>
          </p:cNvSpPr>
          <p:nvPr>
            <p:ph type="body" idx="1"/>
          </p:nvPr>
        </p:nvSpPr>
        <p:spPr/>
        <p:txBody>
          <a:bodyPr/>
          <a:lstStyle/>
          <a:p>
            <a:endParaRPr lang="en-US"/>
          </a:p>
        </p:txBody>
      </p:sp>
      <p:sp>
        <p:nvSpPr>
          <p:cNvPr id="4" name="Date Placeholder 3">
            <a:extLst>
              <a:ext uri="{FF2B5EF4-FFF2-40B4-BE49-F238E27FC236}">
                <a16:creationId xmlns:a16="http://schemas.microsoft.com/office/drawing/2014/main" id="{7C252BEB-63D8-4C70-A548-ED892D407B3B}"/>
              </a:ext>
            </a:extLst>
          </p:cNvPr>
          <p:cNvSpPr>
            <a:spLocks noGrp="1"/>
          </p:cNvSpPr>
          <p:nvPr>
            <p:ph type="dt" sz="half"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3F84A689-D70B-4778-A850-29342A243D58}" type="datetime1">
              <a:rPr kumimoji="0" lang="en-US" sz="900" b="0" i="0" u="none" strike="noStrike" kern="1200" cap="none" spc="0" normalizeH="0" baseline="0" noProof="0" smtClean="0">
                <a:ln>
                  <a:noFill/>
                </a:ln>
                <a:solidFill>
                  <a:srgbClr val="FFFFFF"/>
                </a:solidFill>
                <a:effectLst/>
                <a:uLnTx/>
                <a:uFillTx/>
                <a:latin typeface="Calibri" panose="020F050202020403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11/24/2023</a:t>
            </a:fld>
            <a:endParaRPr kumimoji="0" lang="en-US" sz="9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601943C6-B60D-40C0-9A52-0C5D9CE75DA3}"/>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5F1D94D-E39D-4060-8F8E-01EBC27FED6C}" type="slidenum">
              <a:rPr kumimoji="0" lang="en-US" sz="1050" b="0" i="0" u="none" strike="noStrike" kern="1200" cap="none" spc="0" normalizeH="0" baseline="0" noProof="0" smtClean="0">
                <a:ln>
                  <a:noFill/>
                </a:ln>
                <a:solidFill>
                  <a:srgbClr val="FFFFFF"/>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99</a:t>
            </a:fld>
            <a:endParaRPr kumimoji="0" lang="en-US" sz="105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0907592"/>
      </p:ext>
    </p:extLst>
  </p:cSld>
  <p:clrMapOvr>
    <a:masterClrMapping/>
  </p:clrMapOvr>
</p:sld>
</file>

<file path=ppt/theme/theme1.xml><?xml version="1.0" encoding="utf-8"?>
<a:theme xmlns:a="http://schemas.openxmlformats.org/drawingml/2006/main" name="Retrospect">
  <a:themeElements>
    <a:clrScheme name="Retrospect">
      <a:dk1>
        <a:srgbClr val="000000"/>
      </a:dk1>
      <a:lt1>
        <a:srgbClr val="FFFFFF"/>
      </a:lt1>
      <a:dk2>
        <a:srgbClr val="46464A"/>
      </a:dk2>
      <a:lt2>
        <a:srgbClr val="D1D9E1"/>
      </a:lt2>
      <a:accent1>
        <a:srgbClr val="6F6F74"/>
      </a:accent1>
      <a:accent2>
        <a:srgbClr val="A7B789"/>
      </a:accent2>
      <a:accent3>
        <a:srgbClr val="BEAE98"/>
      </a:accent3>
      <a:accent4>
        <a:srgbClr val="92A9B9"/>
      </a:accent4>
      <a:accent5>
        <a:srgbClr val="9C8265"/>
      </a:accent5>
      <a:accent6>
        <a:srgbClr val="8D6974"/>
      </a:accent6>
      <a:hlink>
        <a:srgbClr val="67AABF"/>
      </a:hlink>
      <a:folHlink>
        <a:srgbClr val="B1B5AB"/>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BAB94BD4-5D6D-4148-AB57-A4CCF1FD4E0C}"/>
    </a:ext>
  </a:extLst>
</a:theme>
</file>

<file path=ppt/theme/theme2.xml><?xml version="1.0" encoding="utf-8"?>
<a:theme xmlns:a="http://schemas.openxmlformats.org/drawingml/2006/main" name="1_Retrospect">
  <a:themeElements>
    <a:clrScheme name="Retrospect">
      <a:dk1>
        <a:srgbClr val="000000"/>
      </a:dk1>
      <a:lt1>
        <a:srgbClr val="FFFFFF"/>
      </a:lt1>
      <a:dk2>
        <a:srgbClr val="46464A"/>
      </a:dk2>
      <a:lt2>
        <a:srgbClr val="D1D9E1"/>
      </a:lt2>
      <a:accent1>
        <a:srgbClr val="6F6F74"/>
      </a:accent1>
      <a:accent2>
        <a:srgbClr val="A7B789"/>
      </a:accent2>
      <a:accent3>
        <a:srgbClr val="BEAE98"/>
      </a:accent3>
      <a:accent4>
        <a:srgbClr val="92A9B9"/>
      </a:accent4>
      <a:accent5>
        <a:srgbClr val="9C8265"/>
      </a:accent5>
      <a:accent6>
        <a:srgbClr val="8D6974"/>
      </a:accent6>
      <a:hlink>
        <a:srgbClr val="67AABF"/>
      </a:hlink>
      <a:folHlink>
        <a:srgbClr val="B1B5AB"/>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BAB94BD4-5D6D-4148-AB57-A4CCF1FD4E0C}"/>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467</TotalTime>
  <Words>4925</Words>
  <Application>Microsoft Office PowerPoint</Application>
  <PresentationFormat>Widescreen</PresentationFormat>
  <Paragraphs>834</Paragraphs>
  <Slides>105</Slides>
  <Notes>0</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105</vt:i4>
      </vt:variant>
    </vt:vector>
  </HeadingPairs>
  <TitlesOfParts>
    <vt:vector size="117" baseType="lpstr">
      <vt:lpstr>Arial</vt:lpstr>
      <vt:lpstr>Calibri</vt:lpstr>
      <vt:lpstr>Calibri Light</vt:lpstr>
      <vt:lpstr>Cambria</vt:lpstr>
      <vt:lpstr>Cambria Math</vt:lpstr>
      <vt:lpstr>Inter</vt:lpstr>
      <vt:lpstr>myriad-pro</vt:lpstr>
      <vt:lpstr>Open Sans</vt:lpstr>
      <vt:lpstr>Roboto</vt:lpstr>
      <vt:lpstr>Wingdings</vt:lpstr>
      <vt:lpstr>Retrospect</vt:lpstr>
      <vt:lpstr>1_Retrospect</vt:lpstr>
      <vt:lpstr>Microprocessors and  Microcontrollers Lab</vt:lpstr>
      <vt:lpstr>Hardware Project Criteria</vt:lpstr>
      <vt:lpstr>Hardware Requirements for Today’s Lab</vt:lpstr>
      <vt:lpstr>What is Arduino?</vt:lpstr>
      <vt:lpstr>Different Types of Arduino Boards</vt:lpstr>
      <vt:lpstr>PowerPoint Presentation</vt:lpstr>
      <vt:lpstr>PowerPoint Presentation</vt:lpstr>
      <vt:lpstr>Arduino programming language</vt:lpstr>
      <vt:lpstr>Structure of Arduino Code</vt:lpstr>
      <vt:lpstr>The elements/structure of Arduino (C++) code:</vt:lpstr>
      <vt:lpstr>Functions of Arduino Code</vt:lpstr>
      <vt:lpstr>FUNCTIONS of arduino</vt:lpstr>
      <vt:lpstr>digitalRead() </vt:lpstr>
      <vt:lpstr>digitalWrite()</vt:lpstr>
      <vt:lpstr>pinMode()</vt:lpstr>
      <vt:lpstr>Basic Arduino Code</vt:lpstr>
      <vt:lpstr>Blinking LED</vt:lpstr>
      <vt:lpstr>How to connect LED to Arduino UNO</vt:lpstr>
      <vt:lpstr>Keypad</vt:lpstr>
      <vt:lpstr>Keypad</vt:lpstr>
      <vt:lpstr>4x4 Keypad: Pin Layout</vt:lpstr>
      <vt:lpstr>Keypad (contd)</vt:lpstr>
      <vt:lpstr>Adding Libraries to Arduino</vt:lpstr>
      <vt:lpstr>PowerPoint Presentation</vt:lpstr>
      <vt:lpstr>Keypad Functions</vt:lpstr>
      <vt:lpstr>Serial Communication</vt:lpstr>
      <vt:lpstr>Serial Functions</vt:lpstr>
      <vt:lpstr>Connection to Arduino</vt:lpstr>
      <vt:lpstr>Arduino Code</vt:lpstr>
      <vt:lpstr>Arduino Code(contd)</vt:lpstr>
      <vt:lpstr>Printing Pot value to Serial Monitor</vt:lpstr>
      <vt:lpstr>Code</vt:lpstr>
      <vt:lpstr>Buzzer</vt:lpstr>
      <vt:lpstr>Buzzer</vt:lpstr>
      <vt:lpstr>Buzzer(contd)</vt:lpstr>
      <vt:lpstr>Buzzer Functions</vt:lpstr>
      <vt:lpstr>Buzzer Functions</vt:lpstr>
      <vt:lpstr>Connection to Arduino</vt:lpstr>
      <vt:lpstr>PowerPoint Presentation</vt:lpstr>
      <vt:lpstr>Arduino Code</vt:lpstr>
      <vt:lpstr>Servo Motor</vt:lpstr>
      <vt:lpstr>Servo Motor</vt:lpstr>
      <vt:lpstr>Servo Motor(contd)</vt:lpstr>
      <vt:lpstr>Servo Motor(contd)</vt:lpstr>
      <vt:lpstr>Servo Motor(contd)</vt:lpstr>
      <vt:lpstr>Servo Motor Arduino Connection</vt:lpstr>
      <vt:lpstr>Servo Motor Arduino Code</vt:lpstr>
      <vt:lpstr>Ultrasonic Sensor</vt:lpstr>
      <vt:lpstr>ULTRASONIC SENSOR: 4 pin</vt:lpstr>
      <vt:lpstr>ULTRASONIC SENSOR: 3 pin</vt:lpstr>
      <vt:lpstr>ULTRASONIC SENSOR (HC SR-04)</vt:lpstr>
      <vt:lpstr>ULTRASONIC SENSOR: 4 pin</vt:lpstr>
      <vt:lpstr>ULTRASONIC SENSOR: 4 pin</vt:lpstr>
      <vt:lpstr>ULTRASONIC SENSOR: 3 pin</vt:lpstr>
      <vt:lpstr>ULTRASONIC SENSOR: 3 pin</vt:lpstr>
      <vt:lpstr>ULTRASONIC SENSOR Formula</vt:lpstr>
      <vt:lpstr>Ultrasonic Sensor Arduino Connection</vt:lpstr>
      <vt:lpstr>Ultrasonic Sensor Arduino Code: 4 pin</vt:lpstr>
      <vt:lpstr>Ultrasonic Sensor Arduino Code: 3 pin</vt:lpstr>
      <vt:lpstr>Infrared Sensor (Active)</vt:lpstr>
      <vt:lpstr>IR SENSOR</vt:lpstr>
      <vt:lpstr>IR SENSOR</vt:lpstr>
      <vt:lpstr>IR SENSOR</vt:lpstr>
      <vt:lpstr>Proteus Connection</vt:lpstr>
      <vt:lpstr>Code</vt:lpstr>
      <vt:lpstr>Infrared Sensor (Passive)</vt:lpstr>
      <vt:lpstr>PIR SENSOR</vt:lpstr>
      <vt:lpstr>PowerPoint Presentation</vt:lpstr>
      <vt:lpstr>PIR SENSOR</vt:lpstr>
      <vt:lpstr>IR vs. PIR: COMPARISON</vt:lpstr>
      <vt:lpstr>Proteus Connection</vt:lpstr>
      <vt:lpstr>Code</vt:lpstr>
      <vt:lpstr>LCD (Liquid Crystal Display)</vt:lpstr>
      <vt:lpstr>LCD</vt:lpstr>
      <vt:lpstr>PowerPoint Presentation</vt:lpstr>
      <vt:lpstr>LCD (contd.)</vt:lpstr>
      <vt:lpstr>Proteus Connection</vt:lpstr>
      <vt:lpstr>Code for LCD</vt:lpstr>
      <vt:lpstr>PowerPoint Presentation</vt:lpstr>
      <vt:lpstr>PowerPoint Presentation</vt:lpstr>
      <vt:lpstr>Temperature Sensor</vt:lpstr>
      <vt:lpstr>TEMPERATURE SENSOR (LM-35)</vt:lpstr>
      <vt:lpstr>TEMPERATURE SENSOR</vt:lpstr>
      <vt:lpstr>TEMPERATURE SENSOR (LM-35)</vt:lpstr>
      <vt:lpstr>Proteus Connection</vt:lpstr>
      <vt:lpstr>Code</vt:lpstr>
      <vt:lpstr>DC Motor</vt:lpstr>
      <vt:lpstr>DC Motor</vt:lpstr>
      <vt:lpstr>DC Motor(contd)</vt:lpstr>
      <vt:lpstr>How DC motors work</vt:lpstr>
      <vt:lpstr>Types of DC Motors</vt:lpstr>
      <vt:lpstr>Structure of a DC motor</vt:lpstr>
      <vt:lpstr>Types of DC Motors(contd)</vt:lpstr>
      <vt:lpstr>Motor Driver Module(L298N)</vt:lpstr>
      <vt:lpstr>Motor Drivers(contd)</vt:lpstr>
      <vt:lpstr>Proteus Connection</vt:lpstr>
      <vt:lpstr>Code</vt:lpstr>
      <vt:lpstr>Extra Materials</vt:lpstr>
      <vt:lpstr>LDR (Light Dependent Resistor)</vt:lpstr>
      <vt:lpstr>LDR Sensor</vt:lpstr>
      <vt:lpstr>LDR</vt:lpstr>
      <vt:lpstr>Proteus Connection</vt:lpstr>
      <vt:lpstr>Code</vt:lpstr>
      <vt:lpstr>Add Libraries</vt:lpstr>
      <vt:lpstr>THE END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Microcontroller Based System Design</dc:title>
  <dc:creator>Ashna Ahmed</dc:creator>
  <cp:lastModifiedBy>shamim akhter</cp:lastModifiedBy>
  <cp:revision>25</cp:revision>
  <dcterms:created xsi:type="dcterms:W3CDTF">2021-11-27T14:08:19Z</dcterms:created>
  <dcterms:modified xsi:type="dcterms:W3CDTF">2023-11-24T15:28:15Z</dcterms:modified>
</cp:coreProperties>
</file>